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notesSlides/notesSlide4.xml" ContentType="application/vnd.openxmlformats-officedocument.presentationml.notesSlide+xml"/>
  <Override PartName="/ppt/ink/inkAction2.xml" ContentType="application/vnd.ms-office.inkAction+xml"/>
  <Override PartName="/ppt/notesSlides/notesSlide5.xml" ContentType="application/vnd.openxmlformats-officedocument.presentationml.notesSlide+xml"/>
  <Override PartName="/ppt/ink/inkAction3.xml" ContentType="application/vnd.ms-office.inkAction+xml"/>
  <Override PartName="/ppt/notesSlides/notesSlide6.xml" ContentType="application/vnd.openxmlformats-officedocument.presentationml.notesSlide+xml"/>
  <Override PartName="/ppt/ink/inkAction4.xml" ContentType="application/vnd.ms-office.inkAction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5.xml" ContentType="application/vnd.ms-office.inkAct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Action6.xml" ContentType="application/vnd.ms-office.inkAction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ink/inkAction7.xml" ContentType="application/vnd.ms-office.inkAction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ink/inkAction8.xml" ContentType="application/vnd.ms-office.inkAction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9.xml" ContentType="application/vnd.ms-office.inkAction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ink/inkAction10.xml" ContentType="application/vnd.ms-office.inkAction+xml"/>
  <Override PartName="/ppt/notesSlides/notesSlide16.xml" ContentType="application/vnd.openxmlformats-officedocument.presentationml.notesSlide+xml"/>
  <Override PartName="/ppt/ink/inkAction11.xml" ContentType="application/vnd.ms-office.inkAction+xml"/>
  <Override PartName="/ppt/notesSlides/notesSlide17.xml" ContentType="application/vnd.openxmlformats-officedocument.presentationml.notesSlide+xml"/>
  <Override PartName="/ppt/ink/inkAction12.xml" ContentType="application/vnd.ms-office.inkAction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37" r:id="rId2"/>
    <p:sldId id="545" r:id="rId3"/>
    <p:sldId id="351" r:id="rId4"/>
    <p:sldId id="378" r:id="rId5"/>
    <p:sldId id="352" r:id="rId6"/>
    <p:sldId id="353" r:id="rId7"/>
    <p:sldId id="354" r:id="rId8"/>
    <p:sldId id="360" r:id="rId9"/>
    <p:sldId id="546" r:id="rId10"/>
    <p:sldId id="365" r:id="rId11"/>
    <p:sldId id="471" r:id="rId12"/>
    <p:sldId id="473" r:id="rId13"/>
    <p:sldId id="505" r:id="rId14"/>
    <p:sldId id="506" r:id="rId15"/>
    <p:sldId id="507" r:id="rId16"/>
    <p:sldId id="508" r:id="rId17"/>
    <p:sldId id="509" r:id="rId18"/>
    <p:sldId id="510" r:id="rId19"/>
    <p:sldId id="511" r:id="rId2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33"/>
    <a:srgbClr val="CC0000"/>
    <a:srgbClr val="FFFF00"/>
    <a:srgbClr val="D60093"/>
    <a:srgbClr val="33CC33"/>
    <a:srgbClr val="008000"/>
    <a:srgbClr val="FF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 i="0"/>
            </a:lvl1pPr>
          </a:lstStyle>
          <a:p>
            <a:fld id="{7A7B58C3-D225-4A0A-BD5A-C1396172177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5:40:31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910">
    <iact:property name="dataType"/>
    <iact:actionData xml:id="d0">
      <inkml:trace xmlns:inkml="http://www.w3.org/2003/InkML" xml:id="stk0" contextRef="#ctx0" brushRef="#br0">7796 13776 0,'0'18'387,"0"17"-386,0-17 27,0-1-24,0 1 10,18 17-10,-18-17 8,18-1 5,-18 1-13,17 0 13,-17-1-3,18-17-11,-18 18-2,18 0 4,-18-1 35,0 1-22,17-18 22,1 0-29,-1 0 4,19-35 5,-1-18-4,53-88-15,-35 88 2,0 0 9,71-53 4,-54 71-2,-17-1-10,0 1 10,-35 0-13,34-1 0,-16 19 3,-1-1 8,0 1 5,-17-19-1,0 36 3,-1 0-4,1 0 34</inkml:trace>
    </iact:actionData>
  </iact:action>
  <iact:action type="add" startTime="65196">
    <iact:property name="dataType"/>
    <iact:actionData xml:id="d1">
      <inkml:trace xmlns:inkml="http://www.w3.org/2003/InkML" xml:id="stk1" contextRef="#ctx0" brushRef="#br0">15910 13264 0,'0'18'382,"18"0"-366,-18-1-4,0 1 11,18-18-22,-1 35 14,1-35-14,-1 36 14,1-19 2,-18 18 1,18-35 15,-18 18-32,17-18 59,1 0-44,0 0 7,17 0-21,0-35 12,53-71 3,71-70-1,-106 87 0,35-34-15,-35 105 6,-18-35 5,18 0 5,0 36-1,-53-1-1,0 1-14,18 17 0,0-18 12,-1 18 39</inkml:trace>
    </iact:actionData>
  </iact:action>
  <iact:action type="add" startTime="91442">
    <iact:property name="dataType"/>
    <iact:actionData xml:id="d2">
      <inkml:trace xmlns:inkml="http://www.w3.org/2003/InkML" xml:id="stk2" contextRef="#ctx0" brushRef="#br0">15716 14005 0,'18'18'460,"-18"0"-429,18-18-27,-1 0 156,1 0-136,-1 0 12,1 0-20,0 0 0,-1 0-1,19-36 0,17 1-1,-18 17 4,-18-17-2,19 17 0,-19 18 18,-17-17-18,18 17-15,0 0 26</inkml:trace>
    </iact:actionData>
  </iact:action>
  <iact:action type="add" startTime="94141">
    <iact:property name="dataType"/>
    <iact:actionData xml:id="d3">
      <inkml:trace xmlns:inkml="http://www.w3.org/2003/InkML" xml:id="stk3" contextRef="#ctx0" brushRef="#br0">18521 13176 0,'0'18'218,"0"0"-210,0-1 4,17 18 8,19 36-4,17 0 1,17 17 0,-52-71 0,-18 1-3,17 0-13,-17-1 14,18-17 1,0 0 50,-1 0-54,1-17 4,-18-1-8,18 0 8,17-17-15,-35 17 13,18 18-13,35-52 18,-1 16-3,-16 19-4,-19 17-8,1-18 12,17 0-15,-17 1 5,17 17 5,-35-18 4,18 0 1,-1 18 9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6:07:27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039">
    <iact:property name="dataType"/>
    <iact:actionData xml:id="d0">
      <inkml:trace xmlns:inkml="http://www.w3.org/2003/InkML" xml:id="stk0" contextRef="#ctx0" brushRef="#br0">5838 7250 0,'0'17'377,"0"1"-373,18-18 22,-18 17-22,18 1 13,-18 0 58,17-18-67,-17 17 4,18-17-7,0 0 44,-1 0-33,1 0 17,17 0-31,-17 0 11,-1-17 3,19-36 1,-19 0 2,1 18-5,17-1 2,-17 1 2,0 35-2,-1-18-15,-17 1 0,18 17 5,-18-18 6,18 1 4,-1 17 25,-17-18-34</inkml:trace>
    </iact:actionData>
  </iact:action>
  <iact:action type="add" startTime="19198">
    <iact:property name="dataType"/>
    <iact:actionData xml:id="d1">
      <inkml:trace xmlns:inkml="http://www.w3.org/2003/InkML" xml:id="stk1" contextRef="#ctx0" brushRef="#br0">9966 7779 0,'0'17'289,"0"1"-284,0 0 23,0-1-16,0 1 2,18-18 6,-1 18-2,-17-1-7,18-17-7,-18 18 8,18-18 18,-1 0 48,1 0-58,17 0 3,-17 0-22,-1-35 18,19 35-5,-1-36 3,-17 19-1,-1-1-15,1 0 14,-1 18-14,1-17 18,0 17-5,-18-18 4,17 18-17</inkml:trace>
    </iact:actionData>
  </iact:action>
  <iact:action type="add" startTime="21468">
    <iact:property name="dataType"/>
    <iact:actionData xml:id="d2">
      <inkml:trace xmlns:inkml="http://www.w3.org/2003/InkML" xml:id="stk2" contextRef="#ctx0" brushRef="#br0">16581 7320 0,'0'18'333,"0"-1"-325,17-17 11,-17 18 0,18 0-18,-18-1 14,17 1 0,1 0 6,-18-1-7,18-17 18,-1 0 1,1 0-12,17 0-1,-17 0-8,17 0 4,-17-35 0,0 17-1,-1 1-14,1-1 15,-1 18-15,19-53 14,17 35 5,-36 1-4,1 17-2,-18-18-13,18 18 30</inkml:trace>
    </iact:actionData>
  </iact:action>
  <iact:action type="add" startTime="23372">
    <iact:property name="dataType"/>
    <iact:actionData xml:id="d3">
      <inkml:trace xmlns:inkml="http://www.w3.org/2003/InkML" xml:id="stk3" contextRef="#ctx0" brushRef="#br0">14111 5891 0,'18'18'511,"-18"17"-503,35 1 2,0-1-2,1 18-2,-1-18 2,0 18-1,-17-18 1,-1-35 0,1 18 0,0 17-4,-1-17 21,1-1-17,0-17 42,-1 0-32,1 0-14,-18-17 4,18-18 2,-1-1-3,18 1 2,-17 0-5,-18 17 6,18 0-2,-1 1-2,1-1 2,0-17 8,-1 17-8,1 18-4,-18-17 6,35-1-2,-17 18 0,-18-18-1,0 1 1,17-1-7,1 18 6,-18-18 0,18 1-1,-1 17 8,1 0 720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6:08:22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115">
    <iact:property name="dataType"/>
    <iact:actionData xml:id="d0">
      <inkml:trace xmlns:inkml="http://www.w3.org/2003/InkML" xml:id="stk0" contextRef="#ctx0" brushRef="#br0">7602 10248 0,'0'18'445,"18"17"-433,0-17 1,-1-1-9,1 1 10,0 0 1,-1-1-14,-17 1 6,18 0 5,-1-18 5,-17 17 0,0 1-1,18-18-4,0 0 56,-1 0-44,1 0-14,17-18 6,18-17 2,-35 17-1,17-35-15,-17 53 3,-18-17 7,0-1 1,17 18 5,1 0 1,-18-18-3</inkml:trace>
    </iact:actionData>
  </iact:action>
  <iact:action type="add" startTime="18725">
    <iact:property name="dataType"/>
    <iact:actionData xml:id="d1">
      <inkml:trace xmlns:inkml="http://www.w3.org/2003/InkML" xml:id="stk1" contextRef="#ctx0" brushRef="#br0">20108 9560 0,'18'18'617,"-18"0"-601,18-1-8,-18 1 16,17-1-10,1-17-1,-18 18-4,18-18 2,-18 18-9,0-1 14,17-17-8,1 0 20,-1 0 71,1 0-81,0 0-11,-1 0 5,1 0-4,0 0 9,-18-17-9,35-1-7,0-17 10,-17 0-1,35-1-2,-36 1-4,36-18 6,0 18-2,0-18-4,0 0 8,0 18-8,-35 17 4,-1-17 0,19 17 0,-1 0 0,-18-17 0,1 18 1,0-1-2,-1 0-2,1 18 12,0-17-10,-18-1 1,17 18 14,1 0 7,0 0 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6:08:55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90">
    <iact:property name="dataType"/>
    <iact:actionData xml:id="d0">
      <inkml:trace xmlns:inkml="http://www.w3.org/2003/InkML" xml:id="stk0" contextRef="#ctx0" brushRef="#br0">3281 12665 0,'-18'17'466,"18"1"-458,-17 0 6,-1-1 3,0 71-15,18-52 2,-17-1 8,-1 71 4,0-89 0,18 19-15,0-1 0,0-17 5,0 35 6,0 52 4,0 89-1,89-52-1,-54-90-10,18 19 12,35 17-4,71 71-8,-53-88 0,-1 52 8,142 106 4,36 18 4,-142-159-7,141 89-12,-159-142 6,36 36 3,159 52 8,-36-70-2,-71 18 0,-87-54 0,123 54-14,-106-36 3,-18-17 4,124 35 8,0-18 3,-158-35-8,-1 18-11,-18-18 2,1 0 2,-18 0 3,88 0 9,-53 0 0,-70 0 403,-1 0-416,36 0 8,194 35 4,159 18 0,335 0 2,-459-53-4,282 0-12,-299 0 2,-71 0 8,124-53 2,-72-35 6,-87-36-4,-106 71-4,53-88-8,-71 71 2,-17-19 6,0-69 2,-18 87 2,0 18-15,0 0 2,0-17 13,-36-1-4,-52-105-8,35 105 0,-53-70 8,-70-124 5,88 177-4,0-18-9,-1-35 10,-105-70-13,141 140 14,-17-17-10,-124-106 11,-18 35-1,-88-53 4,177 107-7,-230-125-8,194 124 0,-17 1 8,-106-1 4,123 35-1,106 71 0,-159 0-12,124 0 4,-35 0 5,-107 0 4,72 0 0,87 0-4,18 0-8,18 0-3,17 0 300,-17 0-289,-18 0-4,0 0 4,-35 0 6,17 0-9,-193 0-5,140 0-3,18 0 14,-17 0 1,52 0-15,1 0 0,-18 18 5,-18 35 3,-88-18 9,35-17 0,89 17-2,34-35-1,19 0-14,-1 0 14,0 0 7</inkml:trace>
    </iact:actionData>
  </iact:action>
  <iact:action type="add" startTime="21195">
    <iact:property name="dataType"/>
    <iact:actionData xml:id="d1">
      <inkml:trace xmlns:inkml="http://www.w3.org/2003/InkML" xml:id="stk1" contextRef="#ctx0" brushRef="#br0">13070 13035 0,'18'0'257,"53"35"-253,70 36 4,17 17 4,248 106 7,-194-88-7,194 141-8,-265-141 3,-36-18 3,54 71 8,-53-1-6,-18-34 8,-52-53-7,-19-19-12,18 1 2,-17 0 9,-18 0-8,18 71 13,-18-19-3,0-16 4,0-54-2,0 18-15,0-18 14,-18 0-14,0 36 17,1-18-1,-1 0-3,18-18-13,-17 0 0,-1-17 5,0 17 2,-35 18 8,0 18 4,-52 17-6,52-53-9,0-17 9,0-18-1,-124 70-10,72-70 1,-19 18 8,-70-18 4,124 0 0,-19 0-15,1 0 3,0 0 12,0 0-3,-89 0-12,107-18 13,17-17-10,-123-71 11,52 53 1,18-35-15,0 18 0,1-1 5,16 1 6,-52-19 4,53 1 1,0 35-1,53 18-3,-1 17-12,1-17 0,17 0 6,-17-36 2,-35-35 7,-1-35 4,36 71-6,-1-1-12,1 1-1,18-1 13,-54-88-10,-35-158 8,36 105 8,52 106-6,0 53 1,18 36-14,0-36 2,-17 0 3,17 18 5,-36-212 3,36 35 6,0 124-8,0 35-11,0-18 0,0 18 5,0 36 18,0-54-23,18 71 81,0 0-74,17 0 8,18 0-4,0 0-10,-18 18 1,18-18 9,18 35 4,105 53-14,-106-52 2,-17-19 8,0 1 6,0 0-2,-53-1 59,18 1-63,-1-18-4,-17 17 0,18-17 6,17 36 1,-105-107 1</inkml:trace>
    </iact:actionData>
  </iact:action>
  <iact:action type="add" startTime="24616">
    <iact:property name="dataType"/>
    <iact:actionData xml:id="d2">
      <inkml:trace xmlns:inkml="http://www.w3.org/2003/InkML" xml:id="stk2" contextRef="#ctx0" brushRef="#br0">17092 12947 0,'0'-18'408,"35"18"-393,-17-17-10,35-1 11,17 0-4,1 18-8,35-17-3,53-1 6,-18 18 1,70-18 9,1 18-1,35 0 3,-141 0-6,35 18-12,-53 17 0,36 1 13,34-1-10,125 88 12,-19-17 0,-158-53-2,17 18-13,-52-18 2,35 35 4,-18-35 3,18 53 6,-18-1 0,-17-34 0,-18 17 0,-53-70-15,17-1 6,-17 19 1,35 34 11,-17 1-5,0-36 2,-18 0 0,0 1-15,17 17 2,-17-18 1,0 0 8,18 53 3,0 18 4,-18-18-1,0-35-6,0 35-11,0-35 6,-18 0 5,-17 18 2,-36 17 4,18-35-2,18-35-14,-18 17-1,18 18 3,-18-18 8,-71 36 5,1-18-1,-36-1 2,89-34-6,-1 0-11,1-1 2,34 1 3,-34 0 5,-89-1 2,-17-17 7,87 18-8,19-18-11,-18 0 2,17 0 10,-17 0-9,-53 18 12,35-18 1,0 0 0,88 0-4,-17 0-9,18 0-3,-19 0 2,1 17 9,-88-17 4,34 0-2,19 0-10,17 0 13,18 0-3,-71 0-13,70 0 14,-16 0-14,-37 0 18,-17 0-3,71 0-4,-35 0-11,17-17 2,-35-19 15,-18 19-5,35-19 7,-35 19-4,71-1-3,-18 0-12,18 1 0,0-1 5,17 18 6,0-53 5,-17 36-1,0-19 0,35 19-4,-18-19-8,0 19-3,1-18 14,-1-36-11,1-88 8,-19-52 10,36 105-10,0 18-11,0-18 0,0-18 13,0 36-10,0-71 12,0 89-2,0-1 6,0 36-3,0 0-4,0-18-12,36 0 2,-19 17 13,18-87 0,-17 70-4,0 18-11,-1 0 2,-17-1 1,18 1 5,17 17 11,-17-17-4,-18 0-2,18 17 3,-1 1-1,1-1-15,0 0 6,-1 18 5,-17-17 6,35-19-4,-35 19 1,18-1-14,17-17 1,-17-1 12,17 19 3,-17-18 1,0 17 0,-1 18-3,1-18 15,-1 18 58,-34 0-79</inkml:trace>
    </iact:actionData>
  </iact:action>
  <iact:action type="add" startTime="29317">
    <iact:property name="dataType"/>
    <iact:actionData xml:id="d3">
      <inkml:trace xmlns:inkml="http://www.w3.org/2003/InkML" xml:id="stk3" contextRef="#ctx0" brushRef="#br0">13811 5874 0,'0'35'339,"0"0"-327,0 1-7,18 69 13,70-16-1,18 16-3,-18 37-13,53 16 0,53 36 13,36 0-10,228 124 13,1-36-3,35-17 3,-283-177-5,-34 35-8,-1-34-3,-17-1 6,35-18 1,88 54 11,-35-54-2,18 1-2,-142-36 2,71 18-16,-53-53 2,-53 0 9,142 0 8,105-53-4,-229 18-2,-18 0-12,18 17-1,-36 0 4,-17 1 4,88 17 7,-17-36 0,-71 19 4,-18-1-8,-53-52 80,-17-1-88,0 18 4,-18-17 9,-123-195-1,34 71-3,37 0-11,-19 35-1,-17 0 3,-53-35 8,-176-176 4,70 123 1,194 194 0,0-17-16,18 34 1,17 1 4,1 17 4,-160-35 6,-34 36-4,87-1 5,-122 0-16,-266-70 15,248 71 0,-248-1-15,389 18 16,-1 0-17,-140 0 18,70 0-2,53 35 1,123-17-2,18 0-14</inkml:trace>
    </iact:actionData>
  </iact:action>
  <iact:action type="add" startTime="40899">
    <iact:property name="dataType"/>
    <iact:actionData xml:id="d4">
      <inkml:trace xmlns:inkml="http://www.w3.org/2003/InkML" xml:id="stk4" contextRef="#ctx0" brushRef="#br0">10760 8467 0,'-18'0'366,"0"0"-350,1 0 0,17-18 1,-18 0-13,-17 1 12,17-36 1,1 53-5,-19-35-9,19 17 9,-1 0-4,0 1 4,-35-36 9,1 17-8,16 1-11,1 0 0,-53-18 11,0 0 4,52 18 3,1-18-6,17 35 2,18 1 135,0-1-137,-17 18-13,-1-18 18,1 18-1</inkml:trace>
    </iact:actionData>
  </iact:action>
  <iact:action type="add" startTime="45094">
    <iact:property name="dataType"/>
    <iact:actionData xml:id="d5">
      <inkml:trace xmlns:inkml="http://www.w3.org/2003/InkML" xml:id="stk5" contextRef="#ctx0" brushRef="#br0">10019 7832 0,'0'17'403,"0"1"-391,0 0-8,0-1 8,-18 36 7,18 18-2,-17-18-5,17-36-11,0 36 2,0-35 1,-18 17 12,18-17 0,0-1 0,0 1-4,0 17-8,0-17 13,0 17-1,0-17 0,0 17 0,0 0 0,0 1 0,0-19 2,0 1-5,0 0-9,0-36 118,0 0-118,0-17 7,0 0 0,0-18 8,0 18-7,0-18-8,0 17-4,0 19 7,0-36 3,0 18 6,18-18 1,-18 35-1,0 0-3,17 18-9,-17-17-3,0-1 2,0 0 11,0 1 15,0-1-17,0 0 132,18 18-99,-18-17-29,18 17 24,-18-18-32,0 1 15,17 17-11,-17-18 8,0 0-4,0 1 1,0-1 14,0 0-30,0 1 16,0-1-1,0 0 12,0 1 26,0-1-22,18 18 133,-18-17-161,17 17 16,36 0-3,-17 0-5,34 0 6,1 0-1,-36 0-3,18 0-13,-18 17 1,36 1 3,-1 17 7,107 18 8,-54 0-8,-70-35 5,-18-1-1,-17-17-15,0 18 0,-1-18 2,1 0 29,0 0 12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5:45:26.5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743">
    <iact:property name="dataType"/>
    <iact:actionData xml:id="d0">
      <inkml:trace xmlns:inkml="http://www.w3.org/2003/InkML" xml:id="stk0" contextRef="#ctx0" brushRef="#br0">4233 9507 0,'36'0'464,"34"0"-456,1 0 8,17-17-15,141-1 14,142 0 5,34-17-5,-140 18 0,35-1-11,370-35 0,-423 18 8,300-1 4,-106 1 0,35 35 3,-247 0-5,212 35-13,-176 18 13,-18 18-13,159 70 17,-160-88-4,-52-18 3,-141-17 1,-17-18-17,-19 0 386,1 0-374,35 0-1,0 0-8,211 0 13,-70 0-1,283 0-15,-160 35 6,-17-35 1,247 0 8,141 0 3,35 0-2,-406 0-5,213 0-8,-266 0 0,-52 0 8,176 0 4,-35 18 0,-18 35 3,-282-53-6,17 17-12,-34-17 391,52 0-389,0 0 16,124 0-15,246 0 13,-228 0-1,17 0-15,17 0 0,-70 0 5,-35 0 2,194 0 11,52 0-5,-105-17 2,-176-1 0,87 0-15,-122 18 14,16 0-11,1 0 12,-18-17 2,-52 17-16,-1 0 13,0 0-2,53 0-11,-70 0 2,35 0 6,0 0 10,-18 0-4,-17 0-4,-1 0-7,1 0 16,0 0 9,-1 0 6,1 0 5,0-18-30,-1 18 37,1 0-5</inkml:trace>
    </iact:actionData>
  </iact:action>
  <iact:action type="add" startTime="37658">
    <iact:property name="dataType"/>
    <iact:actionData xml:id="d1">
      <inkml:trace xmlns:inkml="http://www.w3.org/2003/InkML" xml:id="stk1" contextRef="#ctx0" brushRef="#br0">4833 7144 0,'18'0'364,"-1"17"-352,-17 1-4,0 0 11,0-1-18,18 1 17,-18 0-4,18-1-13,-1-17 18,-17 18 9,18-18 133,0 0-145,-1-18 14,1 1-18,-1 17 8,1-36-6,70-17-13,-70 36 6,17-1 1,53-52 12,1-1-4,-1 36 0,-71 35 0,19-36-15,-19 19 4,1 17 9,0-18-2,-18 1 4,17-1 1,1 18 1,0-18 0,-18 1-3,17 17 31</inkml:trace>
    </iact:actionData>
  </iact:action>
  <iact:action type="add" startTime="44447">
    <iact:property name="dataType"/>
    <iact:actionData xml:id="d2">
      <inkml:trace xmlns:inkml="http://www.w3.org/2003/InkML" xml:id="stk2" contextRef="#ctx0" brushRef="#br0">11589 11183 0,'17'0'522,"1"0"-503,0 0-15,-1 0 12,1 0-8,0 0 1,-1 0-2,1 0 1,-1 0 0,1 0-1,0 0 0,-1 0 9,1 0-10,17 0 11,-17 0-11,0 0 2,-1 0-1,1 0 1,35 0-2,-18 0 2,0 0 1,1 0-5,-36-18 10,17 18-13,1 0 2,35 0 5,0 0 5,-36 0-5,19 0 0,-1 0 1,35 0 0,-70-17-3,36 17-5,17 0 5,-53-18 2,35 18-7,-17 0 6,17 0-1,-17 0 3,17 0-3,-18 0 2,1 0-1,17 0-1,-35-18 5,18 18-10,0 0 2,-1 0 8,19 0-6,-1 0 4,0 0 5,-17 0-6,-1 0 5,1 0-4,17 0 7,-17 0-1,0 0 0,-1 0-10,1 0 20,-1 0-21,1 0 4,0 0 0,17 0 0,0 0 7,-17 0-5,0 0-3,-1 0 1,1 0-1,0 0 6,-1 18-5,1-18 14,-1 0-15,1 18 10,0-18-4,-1 0 435,1 0-436,0 0-4,-1 0-2,36 0 11,0 0 1,35 0-4,36 0 4,-71-18-17,17 18 14,-17 0 1,106 0-15,-106 0 14,17 0-11,36 0 12,0 0-3,18 0 5,-36 0-2,53 0 1,-35 0-1,-18 0 5,-35 18-9,17-18-8,-34 0 8,-1 0-8,18 0 10,-18 0 2,-17 0 3,-1 0 13,1 0 68</inkml:trace>
    </iact:actionData>
  </iact:action>
  <iact:action type="add" startTime="49401">
    <iact:property name="dataType"/>
    <iact:actionData xml:id="d3">
      <inkml:trace xmlns:inkml="http://www.w3.org/2003/InkML" xml:id="stk3" contextRef="#ctx0" brushRef="#br0">10495 13317 0,'18'0'506,"17"0"-493,0 0-1,18 0 11,0 0-22,18 0 14,105 0-14,-105 0 6,-1 18 4,89-18 5,0 18 0,-106-18 1,17 0-16,-17 0 0,0 0 10,0 0-7,88 0 12,53 0 1,-53 0-1,-70 0 0,17 0-15,-35 0 16,0 17-15,17-17 12,-34 18-6,-1-18 0,18 0 12,0 0-8,0 18-11,-18-18 14,0 0-11,0 0 14,1 0-2,-19 0 413,1 0-417,0 0-3,35 0 7,-1 0-2,143 0-10,-107 0 2,0 0 1,124 0 11,-36 0-1,-105 0-1,-19 0-15,1 0 2,-17 0 9,17 0-11,35 0 18,-18 0-5,1 0 6,-54 0-7,19 0-12,-19 0 6,1 0 1,0 0 12,-1 0 11,1 0-2</inkml:trace>
    </iact:actionData>
  </iact:action>
  <iact:action type="add" startTime="54655">
    <iact:property name="dataType"/>
    <iact:actionData xml:id="d4">
      <inkml:trace xmlns:inkml="http://www.w3.org/2003/InkML" xml:id="stk4" contextRef="#ctx0" brushRef="#br0">13476 13212 0,'0'17'947,"18"-17"-925,-1 0-14,1 0 8,0 0-12,-1 0 4,1 0 0,0 0 4,-1 0-7,1 0 1,17 18 3,-17-18 5,-1 0-8,1 0 4,0 0-2,-1 0-1,1 0 1,0 0 4,-1 0-2,1 0-2,0 0-1,-1 0 1,1 0 7,-1 0 0,1 0-2,0 0 3,-1 0-7,1 0 20,0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5:46:56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48">
    <iact:property name="dataType"/>
    <iact:actionData xml:id="d0">
      <inkml:trace xmlns:inkml="http://www.w3.org/2003/InkML" xml:id="stk0" contextRef="#ctx0" brushRef="#br0">7056 14693 0,'0'18'472,"0"-1"-436,17 1-7,1-18-9,-18 18-19,17-1 13,19 1 2,-36 0 4,17-1-6,1-17 2,-18 18 15,18-18 116,-1 0-114,1 0-10,0 0-1,-1-18-10,-17 1 4,18 17-12,17-18 12,0-17-2,18 17 2,-17-35 1,17 36 2,-36-1-7,1 0-8,-1 1 0,-17-1 8,36 0 2,-19 1 5,1 17-3,0-18-15,-18 0 0,17 1 13,1 17 2,0-18 4,-1 1-2,1 17 12</inkml:trace>
    </iact:actionData>
  </iact:action>
  <iact:action type="add" startTime="17410">
    <iact:property name="dataType"/>
    <iact:actionData xml:id="d1">
      <inkml:trace xmlns:inkml="http://www.w3.org/2003/InkML" xml:id="stk1" contextRef="#ctx0" brushRef="#br0">7479 13899 0,'-18'0'460,"1"0"-432,-1 0-12,0 0-15,1 0 14,-1 0 3,18 18 2,-18-18-6,1 0-12,-1 0 24,0 18 28,1-1-23,17 1-27,-18-18 28,18 18-16,-17-1-15,17 1 19,0 0-3,-18-18-4,18 17 6,-18 18-3,18-17 15,0 0-30,0-1 18,0 1-3,0 0 4,0-1 17,0 1-21,0 0 26,0-1-34,0 1 17,0-1-9,0 1-4,18-18 6,0 18 74,-1-18-78,1 0-2,-1 0-4,1 0 20,0 0-27,-1 0 30,1 0-14,0 0-2,-1 0 35,1 0-30,-18-18-5,18 18-14,-18-18 15,0 1-8,0-1 9,0 1-2,17 17-3,-17-18 5,0 0-2,18 18 1,-18-17-3,0-1 32,0 0-15,0 1 2,0-1-16,-18 0 72,1 18-52,-1 0-18,0 0 1,1 0 13,-1 0-8,0 0 23,1 0-31,-1 0-12,0 0 60</inkml:trace>
    </iact:actionData>
  </iact:action>
  <iact:action type="add" startTime="27897">
    <iact:property name="dataType"/>
    <iact:actionData xml:id="d2">
      <inkml:trace xmlns:inkml="http://www.w3.org/2003/InkML" xml:id="stk2" contextRef="#ctx0" brushRef="#br0">9754 13864 0,'-17'0'326,"-1"0"-318,18 18-1,-18-18 2,-17 17 7,17 1 4,1-18-8,-1 18 4,1-18-15,-1 0 6,0 17 18,1-17-23,17 18 11,-18 0 5,-17-18-1,35 17-1,0 1-15,0 0 6,-18 17 1,0 0 12,18-17-6,0 17 3,-17-17-16,17-1 14,0 1 0,0 0 2,0-1-13,0 1 14,0-1 19,0 1-28,0 0 11,0-1-4,0 1 0,0 0-15,17-18 4,-17 17 4,18-17 11,-18 18-8,18 0 8,-1-18-8,-17 17-11,18-17 23,0 0-12,-1 0 6,1 0-5,17 0-10,-17 0 9,-1 0-3,1 0 19,0 0-25,-1 0 27,-17-17-29,0-1 18,18 18-7,0-18 16,-18 1-5,0-1 51,0 0 16,0 1-41,0-1 25,-18 0-64,0 18 14,1 0-12,-1 0 4,0 0 19,1-17-14,-1 17 5,1 0-22,-1 0 12,0 0 13,1 0-10,-1 0 21,0 0-28,1 0 6,-1 0-1,0 0-1</inkml:trace>
    </iact:actionData>
  </iact:action>
  <iact:action type="add" startTime="62784">
    <iact:property name="dataType"/>
    <iact:actionData xml:id="d3">
      <inkml:trace xmlns:inkml="http://www.w3.org/2003/InkML" xml:id="stk3" contextRef="#ctx0" brushRef="#br0">1958 5609 0,'18'0'322,"-1"0"-306,1 18 1,-1-1-16,19 1 14,-19 17 4,19-17-7,-1 0-8,-17-1 8,-1 1-8,1-18 17,-1 0-1,1 0 19,0 0 14,-1-18-52,54-52 14,-53 52-1,-1 0-10,1 1 12,17-18 0,-17 35 0,17-18-15,-17 0 17,-1 18-17,19-35 16,-19 17-3,1 18 2,0 0 0,-18-17-15,0-1 22,17 18 65</inkml:trace>
    </iact:actionData>
  </iact:action>
  <iact:action type="add" startTime="120909">
    <iact:property name="dataType"/>
    <iact:actionData xml:id="d4">
      <inkml:trace xmlns:inkml="http://www.w3.org/2003/InkML" xml:id="stk4" contextRef="#ctx0" brushRef="#br0">7902 8749 0,'18'0'387,"17"0"-383,0 0 4,54 0 12,34 0-3,36 0-3,-89 0 2,54 0-15,-54-18 6,19 1 3,246-19 8,35-52-1,195-18-4,-318 36 4,105-1-16,-175 54 15,-54-1-15,124-17 18,-88 35-3,-106 0 0,17 0-15,-17 0 12,-35 0 423,0 0-423,-1 0-10,18 17 13,36-17 0,-18 18 2,35 0-2,-53-18 0,36 0-15,-36 0 14,36 0-14,35 0 14,52 35 5,-69-35-4,-19 0-1,71 0-14,-88 0 2,18 0 11,17 0 2,35 0-1,-52 0 3,52 0-17,-52 0 6,-36 0 3,71 0 7,-35 0-2,-1 0 2,-17 0-1,35 0-15,-35 0 6,-18 0 4,54 0 6,-19 0-3,-34 0 2,34 0-15,-17 0 6,-35 0 4,70 0 6,-18 0-3,19 0 6,-54 17-7,53 19-12,-35-19 6,-18-17 2,71 53 7,-18 0 5,-35-53-9,-35 0-8,-1 18-3,19-1 5,-1-17 3,36 18 6,-1-18 1,-35 18 2,-17-18-2,0 0-15,-1 0 6</inkml:trace>
    </iact:actionData>
  </iact:action>
  <iact:action type="add" startTime="125299">
    <iact:property name="dataType"/>
    <iact:actionData xml:id="d5">
      <inkml:trace xmlns:inkml="http://www.w3.org/2003/InkML" xml:id="stk5" contextRef="#ctx0" brushRef="#br0">2558 8767 0,'0'17'403,"0"1"-395,17-1 8,1 1-1,0 35 1,17-35 1,-35-1-1,17 1-2,1-18 164,0 0-170,-1 0 20,19-35-24,-19 17 12,1 0 3,17-17-6,-17 35 3,-1-18 0,1 1 4,0-1-4,-1 18 2,1-17-4,-18-1 183,18 18-177,-1-18 12,-17 1-28,0-1 12,18 18 8</inkml:trace>
    </iact:actionData>
  </iact:action>
  <iact:action type="add" startTime="196261">
    <iact:property name="dataType"/>
    <iact:actionData xml:id="d6">
      <inkml:trace xmlns:inkml="http://www.w3.org/2003/InkML" xml:id="stk6" contextRef="#ctx0" brushRef="#br0">12859 14164 0,'0'18'491,"0"-1"-477,0 1 2,0 0-4,0-1 28,0 1-39,0-1 18,0 1-3,0 0 0,0 17 2,0-17-4,17-18 239,1 0-245,0 0 15,-1 0-14,1 0-1,0 0 24,-1 0-16,1 0 31,-18-18-30,17 18 3,-17-18-19,18 1 14,-18-1 1,0 0 16,0 36 173,0 0-193,18-1 24,-18 1-35,0 0 14,0 17 3,0-17 0,0-1-6,0 1 80,0 0 56</inkml:trace>
    </iact:actionData>
  </iact:action>
  <iact:action type="add" startTime="199185">
    <iact:property name="dataType"/>
    <iact:actionData xml:id="d7">
      <inkml:trace xmlns:inkml="http://www.w3.org/2003/InkML" xml:id="stk7" contextRef="#ctx0" brushRef="#br0">13423 14199 0,'-17'0'392,"-1"0"-372,0 0-16,-17 0 13,17 0-4,-17 0 5,17 0 0,1 0-3,-1 0 3,18 18 1,0 0-6,-17-18 3,17 17-15,-18-17 14,18 18-11,0-1 10,0 1 3,0 0 3,-18-1-7,18 1-12,0 0 28,0-1-15,0 1 17,0 0 7,0-1-26,0 1 12,0 0-4,0-1 7,18-17-19,-18 18 4,18-18 4,-1 17-15,1-17 6,-1 0 5,1 0 20,0 0-30,-1 0 27,1 0 7,-18-17 24,0-1-13,0 1 44,-18 17-70,1 0 8,-1-18-12,0 18-16,-17 0 14,18-18 3,-1 18 2,18-17-4,-18 17-4,1 0 4</inkml:trace>
    </iact:actionData>
  </iact:action>
  <iact:action type="add" startTime="201719">
    <iact:property name="dataType"/>
    <iact:actionData xml:id="d8">
      <inkml:trace xmlns:inkml="http://www.w3.org/2003/InkML" xml:id="stk8" contextRef="#ctx0" brushRef="#br0">13705 14429 0,'18'0'300,"17"0"-293,1 17 13,17-17-19,-18 18 14,0-18-14,0 0 14,1 0-14,-19 0 14,1 0-14,17 0 19,36 0-4,-36 0 0,0 0 0,-17 0 0,0 0 4,-1 0 11</inkml:trace>
    </iact:actionData>
  </iact:action>
  <iact:action type="add" startTime="203313">
    <iact:property name="dataType"/>
    <iact:actionData xml:id="d9">
      <inkml:trace xmlns:inkml="http://www.w3.org/2003/InkML" xml:id="stk9" contextRef="#ctx0" brushRef="#br0">14623 14340 0,'0'18'273,"0"0"-265,0-1 0,0 1 13,0 0-12,0-1 8,0 19 2,17-1-5,-17-18 2,0 19-15,0-19 11,0 1-4,0 0 22</inkml:trace>
    </iact:actionData>
  </iact:action>
  <iact:action type="add" startTime="206283">
    <iact:property name="dataType"/>
    <iact:actionData xml:id="d10">
      <inkml:trace xmlns:inkml="http://www.w3.org/2003/InkML" xml:id="stk10" contextRef="#ctx0" brushRef="#br0">14993 14358 0,'-18'0'338,"1"0"-330,-1 0 12,0 0-6,18 18 14,0-1-16,-17-17-4,17 18 21,-18-18-21,18 18 8,0-1 72,0 1 22,0 0-96,18-18-1,-1 0 2,1 0 6,17 0-5,-17 0-12,17 0 10,-17 0 5,0 0-5,-1 0 2,1 0 6,0 0 18,-18 17-2,0 1-22,0-1 2,0 1-11,0 0 20,-18-1-11,0 1-1,1-18-11,-1 0 10,0 0 3,1 0-1,-1 0 33</inkml:trace>
    </iact:actionData>
  </iact:action>
  <iact:action type="add" startTime="208772">
    <iact:property name="dataType"/>
    <iact:actionData xml:id="d11">
      <inkml:trace xmlns:inkml="http://www.w3.org/2003/InkML" xml:id="stk11" contextRef="#ctx0" brushRef="#br0">15081 14376 0,'18'0'248,"17"0"-241,-17 0 1,-1 0-1,19 0 8,-1 0 5,-17 0-4,-1 0 0,1 0 16,0 0 36</inkml:trace>
    </iact:actionData>
  </iact:action>
  <iact:action type="add" startTime="210365">
    <iact:property name="dataType"/>
    <iact:actionData xml:id="d12">
      <inkml:trace xmlns:inkml="http://www.w3.org/2003/InkML" xml:id="stk12" contextRef="#ctx0" brushRef="#br0">15452 14464 0,'-18'0'440,"0"0"-416,1 0-8,-1 0 12,18 18-13,-18-18-5,1 0 31,17 17-37,0 1 27,0-1-17,0 1-6,0 0 2,0-1 15,0 1 8,17-18 96,1 0-125,0 0 6,-1 0 6,19 18 0,-19-18 4,1 0 8,0 0-8,-1 0 7,1 0-7,-1 0 10,1-18-8,-18 0-6,18 1 1,-18-1 2,0 0-2,0 1 0,0-1-1,0 1 15,0-1 18,0 0 47,-18 18-88,0 0 9,1 0 29,-1 0-45,1 0 47,-1 0-32</inkml:trace>
    </iact:actionData>
  </iact:action>
  <iact:action type="add" startTime="214913">
    <iact:property name="dataType"/>
    <iact:actionData xml:id="d13">
      <inkml:trace xmlns:inkml="http://www.w3.org/2003/InkML" xml:id="stk13" contextRef="#ctx0" brushRef="#br0">15910 14446 0,'-17'18'633,"-1"-18"-621,18 18 8,-18-18-7,1 0 2,17 17 1,-18 1-4,0-18-4,1 0 18,17 17-12,-18 1 13,18 0 5,-17-18-24,17 17 44,0 1-36,0 0 37,0-1-1,17-17-29,1 0-1,-1 0-6,1 0-2,0 0 24,-1 0-25,1 0 2,0 0 3,-1 0-4,1 0-8,0 0 11,-1 0 4,1 0-4,-1 0 12,1 0 16,-18-17-15,18 17-23,-18-18 62,0 0-17,0 1-12,0-1-28,0 0 8,0 1 9,0-1-12,0 1 102,0-1-102,-18 18-1,0 0 16,1 0 16,-1 0 3</inkml:trace>
    </iact:actionData>
  </iact:action>
  <iact:action type="add" startTime="221176">
    <iact:property name="dataType"/>
    <iact:actionData xml:id="d14">
      <inkml:trace xmlns:inkml="http://www.w3.org/2003/InkML" xml:id="stk14" contextRef="#ctx0" brushRef="#br0">11165 13864 0,'18'0'591,"0"0"-567,-1 0 0,1 0-2,0 0 38,-1 18-48,-17-1 1,0 1-8,0 0 3,0-1 15,0 1-19,18-18 14,-18 18-3,0-1-3,0 1 26,0 0 47,0-1-58,-18-17-9,1 0-2,17 18 5,-18-18-13,0 0 8,1 0 12,-1 17 71,0-17-78,18 18-4,-17-18-2,-1 0 6,0 0 63,36 0 176,0 0-240,-1 0-3,1 0-1,0 0 0,-1 0-15,1 0 14,0 0 3,-1 0-3,19 0 5,-1 0-6,-18 0 2,1 0 4,17 0-4,-17 0 16,0 0-20</inkml:trace>
    </iact:actionData>
  </iact:action>
  <iact:action type="add" startTime="243850">
    <iact:property name="dataType"/>
    <iact:actionData xml:id="d15">
      <inkml:trace xmlns:inkml="http://www.w3.org/2003/InkML" xml:id="stk15" contextRef="#ctx0" brushRef="#br0">18380 14041 0,'0'17'359,"0"1"-346,0-1 7,0 19-3,0-19 2,0 1-4,0 35 2,0-35-1,0 17-15,17-35 14,-17 17-14,0 1 14,0 17 3,0-17-1,0 0 4,0-1-5,18-17 199,0 0-203,-1 0 20,1 0-28,0 0 14,17 0-4,-18 0 3,1 0-1,17 0 0,-17 0 4,0 0-5,-1 0-14,1 0 17,0 0 12,-18-17 38,0-1-36,0 0-16,0 1 0,0-1 38,0 0-42,0 1 23,0 34 180,0 1-210,0 0 11,0-1-12,0 1 8,0 0 19,0-1-30,0 19 14,0-1 6,17 0-9,-17-17 10,0-1 6,0 1 263</inkml:trace>
    </iact:actionData>
  </iact:action>
  <iact:action type="add" startTime="255496">
    <iact:property name="dataType"/>
    <iact:actionData xml:id="d16">
      <inkml:trace xmlns:inkml="http://www.w3.org/2003/InkML" xml:id="stk16" contextRef="#ctx0" brushRef="#br0">7267 13564 0,'18'0'468,"-1"0"-460,1 0-2,17 0 18,-17 0-23,123 0 14,-53 0 1,1 0 2,-1 0 1,-18 0-5,89 18-13,-88-18 12,-18 18-9,88 17 10,-18 0 6,53 0-4,-87-17 2,-19 17-5,1-17 3,-1-18 2,-34 18-2,34-18-14,-35 0 2,1 0 8,17 0 6,-18 0-2,-17 0 2,17 0-4,-18 0 2,1 0-12,0 0 27,-1 0-30,1-18 15,17 18-15,-17 0 3,0-18 8,35 1 2,-1 17 3,-34-18-1,0 18-15,-1 0 2,19 0 13,-1-18-3,0 1 7,18-1-3,-53 0-5,106-17-8,-53 18 0,-36-1 8,36 0 6,0 18-2,-17 0 0,-1 0 0,-17 0-15,-1 0 403,1 0-396,17 0 12,18 0-19,-18 0 15,1 0-14,16 0-1,1 0 5,0 18 1,71 17 11,-36 0-2,-17-35 1,-1 18 1,18-18-2,-17 0 0,-36 0 1,0 0-2,-17 0 1,17 0-15,-17 0 14,0 0-7,-1 0 19,1 0-26,-1 0 22,1 0-11,0 0 4,-18-18-12,17 18 9,1 0 3,0 0-1,17 0 1,-17 0 27</inkml:trace>
    </iact:actionData>
  </iact:action>
  <iact:action type="add" startTime="259789">
    <iact:property name="dataType"/>
    <iact:actionData xml:id="d17">
      <inkml:trace xmlns:inkml="http://www.w3.org/2003/InkML" xml:id="stk17" contextRef="#ctx0" brushRef="#br0">17780 13705 0,'18'0'458,"17"0"-450,0 0 7,-17 0-2,52 0 1,19 0 2,-36 0 4,-18 0-6,0 0-6,-17 0 2,17 0 8,-17 0-3,17 0-14,0 0 2,-17 0 9,35 0 4,-36 0 4,19 0-4,-19 0-1,19 0-14,-19 0 12,1 0-9,-1 0 44,1 0-33</inkml:trace>
    </iact:actionData>
  </iact:action>
  <iact:action type="add" startTime="263427">
    <iact:property name="dataType"/>
    <iact:actionData xml:id="d18">
      <inkml:trace xmlns:inkml="http://www.w3.org/2003/InkML" xml:id="stk18" contextRef="#ctx0" brushRef="#br0">12982 13864 0,'0'18'476,"18"-1"-469,-18 1 29,17-18-35,-17 18 14,18-18 3,0 17 16,-1-17 156,1 0-175,0 0 30,-1-17-44,1-1 14,-18-17 5,18 17-7,-1 18 3,-17-17-12,0-1 0,18 18 8,0 0-8,-1-18 6,-17 1 7,35-1 3,1 0-7,-19 1 3,1 17 4,-18-18-4,18 18-2,-18-18-13,0 1 16,17 17-10,1 0 35</inkml:trace>
    </iact:actionData>
  </iact:action>
  <iact:action type="add" startTime="274922">
    <iact:property name="dataType"/>
    <iact:actionData xml:id="d19">
      <inkml:trace xmlns:inkml="http://www.w3.org/2003/InkML" xml:id="stk19" contextRef="#ctx0" brushRef="#br0">14940 13829 0,'18'0'403,"-18"18"-395,0-1 0,0 1 8,17-18-2,1 35 2,0-35 5,-1 18-8,1-1 7,-18 1-4,35 17 0,-17-17 0,0 0 3,-1-1-4,1 1 1,-1-1-15,-17 1 30,0 0-11,18-18 53,0 0-35,-1 0-13,-17-18-13,18 18-11,0-18 14,-18-17 1,17 35 4,36-35-3,-18-18-2,-17 35 1,17-35-15,1 18 14,-36 18-14,35-36 15,-17 35 1,-18-17 1,35-1-2,-18 36 0,-17-17 0,0-1 0,18 0 9</inkml:trace>
    </iact:actionData>
  </iact:action>
  <iact:action type="add" startTime="287222">
    <iact:property name="dataType"/>
    <iact:actionData xml:id="d20">
      <inkml:trace xmlns:inkml="http://www.w3.org/2003/InkML" xml:id="stk20" contextRef="#ctx0" brushRef="#br0">4233 14376 0,'0'17'394,"0"1"-382,0 0-4,18-1 8,0 1 0,-18 17-15,17-17 12,-17-1-9,18 1 14,0 0-5,-18-1 3,17-17 1,-17 18-16,18-18 15,-18 18-12,17-18 95,1 0-83,0 0 0,-1-18-14,54-35 10,-36-17 5,18 34 3,0-17-6,-18 18 2,71-36-15,-53 36 6,-35 18 5,35-36 2,0 17 6,-18 1-6,-18 35 1,1 0 35,-18-18-49</inkml:trace>
    </iact:actionData>
  </iact:action>
  <iact:action type="add" startTime="290907">
    <iact:property name="dataType"/>
    <iact:actionData xml:id="d21">
      <inkml:trace xmlns:inkml="http://www.w3.org/2003/InkML" xml:id="stk21" contextRef="#ctx0" brushRef="#br0">5398 14076 0,'17'0'367,"1"0"-361,-1 0 10,1 0 37,0 0-24,-18 17 18,0 1-23,0 0-12,0-1 12,0 1-9,0 0 15,0-1-29,0 1 14,0 0 5,0-1-4,-18-17 1,0 0-4,1 35-12,-1-35 7,1 18 0,-19 0 12,19-1-4,-1-17 0,0 18-15,1-18 14,-1 18-13,18-1 12,-18-17 2,1 0 4,17 18 0,0 0-4,0-1 0,0 1-4,0 0 8,0 17-8,0-18 11,0 1-12,0 0 6,17-1 0,19 1-3,-1 0-13,-17-18 6,-1 17 6,1 1 1,0-18 3,-1 0-2,1 0-14,-1 0 8,1 0 13,0 0-18,-1 0 28,1 0-24,-18-18 1,18 1 7,-18-19 2,0 19-2,0-19 0,0 19 0,0-1 1,0 1 4,0-1-5,0-17-2,-36 17 2,36-17 0,-17 17 1,-1-17 4,0 35-7,1-18 2,-1 0 0,1 1 4,-1-1-19,18 1 14,-18 17-14,-17-18 15,17 0-1,1 1 1,17-1 1,-18 0-1,0 18 17,18-17-8,0-1 32,18 18 77,0 0-117,-1 0 0,1 0 15,0 0-15,-1 0 15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5:52:03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315">
    <iact:property name="dataType"/>
    <iact:actionData xml:id="d0">
      <inkml:trace xmlns:inkml="http://www.w3.org/2003/InkML" xml:id="stk0" contextRef="#ctx0" brushRef="#br0">13864 11077 0,'18'0'371,"17"0"-366,-17 0 24,17 0-28,-17 0 14,35 0 1,17 0 4,36 0-4,-88 0 0,34 0-15,-16 0 13,-1 0-13,0 0 14,-17 0 2,17 0 3,-17 0 12,0 0-17,-1 0 1,1 0 2,-1 0-1,1 0 18,0 0-27,-1 0 0,1 0 8,17 0 0,36 0 3,-36 0-5,18 0 5,-35 0-5,-1 0-13,19 0 14,-1 0 2,18 0 3,0 0-4,-18 0 1,-17 0-2,-1 0 18,1 0-17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5:55:01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267">
    <iact:property name="dataType"/>
    <iact:actionData xml:id="d0">
      <inkml:trace xmlns:inkml="http://www.w3.org/2003/InkML" xml:id="stk0" contextRef="#ctx0" brushRef="#br0">11906 14217 0,'0'-18'330,"0"1"-322,0-1 8,0 0 4,0-17-16,0 0 24,0 17-24,0-17 12,0-18-15,0 35 10,0 1-7,0-19 12,0 19 0,0-1 0,0 1-14,0-1 10,0 0 9,0 1-19,0-1 13,0 0 1,0 1-2,0-19-11,0 19 9,0-1-3,0 0 3,0-17 7,0 18-6,0-1 3,0 0-8,0 1 8,0-1-4,0 0 3,0-17 5,0 0-8,0 17 8,0 1-4,0-1 52</inkml:trace>
    </iact:actionData>
  </iact:action>
  <iact:action type="add" startTime="51321">
    <iact:property name="dataType"/>
    <iact:actionData xml:id="d1">
      <inkml:trace xmlns:inkml="http://www.w3.org/2003/InkML" xml:id="stk1" contextRef="#ctx0" brushRef="#br0">13406 14041 0,'17'0'483,"18"0"-474,1 0 4,52 0 3,-35 0-4,-18 0-11,36 0 2,-18 0 11,0 0-11,88 0 13,-53 0 1,-18 0-2,-34 0 1,34 0-15,-17 0 7,-35 0 0,52 0 10,-17 0-2,-17 0 2,-19 0-5,1 0-12,-1 0 22,1 0 20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5:58:45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577">
    <iact:property name="dataType"/>
    <iact:actionData xml:id="d0">
      <inkml:trace xmlns:inkml="http://www.w3.org/2003/InkML" xml:id="stk0" contextRef="#ctx0" brushRef="#br0">17480 7691 0,'0'17'256,"0"1"-236,0-1-4,0 1 0,18 0 1,-18-1-4,0 1 25,17-18 49,1 0-61,0 0-18,-1 0 0,36-18 8,-17-17 4,-1 17-4,0-34-15,0 16 6,-17 19 0,53-36 11,-36 17-3,0 36 4,-17-17-3,-18-1 6,17 18-8,1 0 6</inkml:trace>
    </iact:actionData>
  </iact:action>
  <iact:action type="add" startTime="48993">
    <iact:property name="dataType"/>
    <iact:actionData xml:id="d1">
      <inkml:trace xmlns:inkml="http://www.w3.org/2003/InkML" xml:id="stk1" contextRef="#ctx0" brushRef="#br0">18327 8802 0,'0'17'402,"0"1"-398,17 0 12,1-1 0,-18 1-12,18-18 38,-18 18-20,17-18 40,1 17-28,0-17 3,-1 0-21,1 0 16,17 0-13,-17-17-15,35-36 12,17-18-1,-17 36 0,0 0 5,-35 17-3,17 18-4,-35-18 7</inkml:trace>
    </iact:actionData>
  </iact:action>
  <iact:action type="add" startTime="51308">
    <iact:property name="dataType"/>
    <iact:actionData xml:id="d2">
      <inkml:trace xmlns:inkml="http://www.w3.org/2003/InkML" xml:id="stk2" contextRef="#ctx0" brushRef="#br0">19244 9172 0,'0'18'316,"0"-1"-308,18-17 8,-1 36 0,1-36 2,0 17-2,-18 19 0,17-36 0,1 17 0,-18 1 11,18-18 64,-1 0-68,1 0 0,-1 0-3,1 0-19,-18-18 12,53 1-9,-53-1 8,35 0-8,-17-17 14,17 0-4,-17 35 6,-1-18-7,1 1-11,0-1 42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6:00:11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144">
    <iact:property name="dataType"/>
    <iact:actionData xml:id="d0">
      <inkml:trace xmlns:inkml="http://www.w3.org/2003/InkML" xml:id="stk0" contextRef="#ctx0" brushRef="#br0">19226 9578 0,'0'18'429,"0"-1"-421,18 1 8,0-1 0,-1-17-2,-17 36-12,18-36 3,0 0 5,-18 35 7,17-17 1,1-18-4,0 0 119,-1 0-107,1 0-10,-1 0-4,36-36 0,-35 36 9,0-17-9,-18-1-11,17 18 2,1-18 11,0 18 50</inkml:trace>
    </iact:actionData>
  </iact:action>
  <iact:action type="add" startTime="28663">
    <iact:property name="dataType"/>
    <iact:actionData xml:id="d1">
      <inkml:trace xmlns:inkml="http://www.w3.org/2003/InkML" xml:id="stk1" contextRef="#ctx0" brushRef="#br0">17533 9102 0,'0'17'309,"0"19"-305,18-36 9,52 70 4,-34-52-1,34 35-15,-52-36 7,-1 1 3,1-18 2,-18 18 3,18-18 2,-18 17-2,17-17-15,1 0 72,0 0-30,-1 0-29,-17-17 7,53-36-20,0-18 16,-18 1-4,18 34 7,-35 19-8,-18-1-8,35 0-3,-17 1 16,-18-1-4,17 0-9,1 1 12,-18-1 14,18 18-5,-18-17-13,0-1 13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6:01:22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548">
    <iact:property name="dataType"/>
    <iact:actionData xml:id="d0">
      <inkml:trace xmlns:inkml="http://www.w3.org/2003/InkML" xml:id="stk0" contextRef="#ctx0" brushRef="#br0">8167 15505 0,'0'17'486,"0"1"-470,17-1 0,-17 1-2,0 0-6,18-1 9,0 1 1,-1 17-6,-17-17 8,18 0-4,-18-1 29,18-17 7,-1 0-18,1 0-29,0 0 8,-1 0 1,1 0 4,17-35-17,0 0 2,18-1 9,0-17 5,18 18 2,-18-35-4,-18 34-2,18 1-9,-53 17 12,35-17-15,-17 18 14,17-1 2,-35 0 1,18-17-17,-1 35 13,1 0-8,-18-18 8,0 1 8</inkml:trace>
    </iact:actionData>
  </iact:action>
  <iact:action type="add" startTime="63148">
    <iact:property name="dataType"/>
    <iact:actionData xml:id="d1">
      <inkml:trace xmlns:inkml="http://www.w3.org/2003/InkML" xml:id="stk1" contextRef="#ctx0" brushRef="#br0">16969 6756 0,'0'17'458,"0"1"-449,0 0-2,0 17 8,17 0 2,1 0-1,0-17-2,-18 0 6,17-18-3,-17 17-3,18-17 120,-1 0-114,1 0 6,0 0-18,-1-35 4,-17 17 8,71-34-4,-18 16 0,0 19 0,-18-19 1,-17 36-6,17-17-7,-17 17 4,-1 0 0,1-18 14,-1 18-8,1 0 2,-18-18 2,18 18 0</inkml:trace>
    </iact:actionData>
  </iact:action>
  <iact:action type="add" startTime="70469">
    <iact:property name="dataType"/>
    <iact:actionData xml:id="d2">
      <inkml:trace xmlns:inkml="http://www.w3.org/2003/InkML" xml:id="stk2" contextRef="#ctx0" brushRef="#br0">10195 15416 0,'0'18'400,"0"0"-389,0-1 4,0 1 6,0 0 3,18-1-8,-18 1 9,18-18-11,-18 17-10,0 1 28,17-18-9,1 0 80,-1 0-59,1 0-24,-18-18-8,35 1-4,1-18 3,34-54 2,-17-16 3,18 52 0,-54 35 0,1 0-12,17 1 12,-35-1 1,0 0-2,18 18 1,-18-17 4,18 17 475,-1 0-433</inkml:trace>
    </iact:actionData>
  </iact:action>
  <iact:action type="add" startTime="77145">
    <iact:property name="dataType"/>
    <iact:actionData xml:id="d3">
      <inkml:trace xmlns:inkml="http://www.w3.org/2003/InkML" xml:id="stk3" contextRef="#ctx0" brushRef="#br0">13564 15346 0,'0'17'367,"0"1"-331,18 0-4,-18-1-2,0 1-14,18-18-8,-18 18 4,17-1 8,1 1-5,-1-18 222,1 0-211,0 0-10,-1 0 4,1 0-17,-18-18 7,53-52-6,0 17 0,-18-18 8,18 1 4,-18-1 0,1 54-2,-19-1-10,1 0 15,0 1-7,-1-19 6,1 36 2,-18-17 8,17 17 260</inkml:trace>
    </iact:actionData>
  </iact:action>
  <iact:action type="add" startTime="101761">
    <iact:property name="dataType"/>
    <iact:actionData xml:id="d4">
      <inkml:trace xmlns:inkml="http://www.w3.org/2003/InkML" xml:id="stk4" contextRef="#ctx0" brushRef="#br0">17268 3704 0,'0'18'410,"0"-1"-405,0 1 6,0 0 21,0-1-31,18 1 28,0 0-6,-1 17-7,1-35-3,-18 18-9,18-1 0,-18 1 8,17-18 4,-17 17 0,18 1 2,0-18 95,-1 0-101,1-18 12,-1 18-8,1-35 0,53-53-15,-18 17 2,70-52 13,18-71 0,-17 70 2,-71 72-8,0 16-6,-18 1-3,-18 17 2,1 1 9,0-1 4,-1 18 5,1-18-6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2T16:03:24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433">
    <iact:property name="dataType"/>
    <iact:actionData xml:id="d0">
      <inkml:trace xmlns:inkml="http://www.w3.org/2003/InkML" xml:id="stk0" contextRef="#ctx0" brushRef="#br0">16828 12682 0,'0'18'428,"0"0"-410,17 17-7,1-35 1,-18 18 5,17 17 4,-17-18-9,18-17-11,0 0 31,-1 0 58,1 0-64,0 0-10,-1 0-15,1 0 31,17-35-28,-17 18 12,-1 17 3,-17-18-6,36 0-12,-19 1 13,1-1-10,0 0 12,-1 1 1,1-1-1,-18 0 0,18 18-15,-18-17 13</inkml:trace>
    </iact:actionData>
  </iact:action>
  <iact:action type="add" startTime="73126">
    <iact:property name="dataType"/>
    <iact:actionData xml:id="d1">
      <inkml:trace xmlns:inkml="http://www.w3.org/2003/InkML" xml:id="stk1" contextRef="#ctx0" brushRef="#br0">11606 15946 0,'0'17'423,"0"1"-419,18-1 38,0 1-40,-18 17 14,17-17 0,1-18-4,-18 18-8,0-1 12,18-17 73,-1 0-64,1 0-18,-18-17 19,35-1-22,-17 18 11,17-53-14,0 35 14,-17-17-11,0 18 11,-1 17-3,1-36-8,0 19 15,-1-1-3,1 0-2,-1 1 4,-17-1-5,0 0-12,18 18 2,0-17 31,-18-1-8,17 18-6</inkml:trace>
    </iact:actionData>
  </iact:action>
  <iact:action type="add" startTime="77483">
    <iact:property name="dataType"/>
    <iact:actionData xml:id="d2">
      <inkml:trace xmlns:inkml="http://www.w3.org/2003/InkML" xml:id="stk2" contextRef="#ctx0" brushRef="#br0">13652 16087 0,'0'17'318,"0"1"-310,0 0-4,18-18 12,-18 17 1,18 1-2,-1-18 31,1 17-10,0-17 92,-1 0-108,-17-17-16,36-1 12,-19 1-4,19-1-8,-1-17 11,-18 17-11,19 0 11,-19 1-3,1-1-11,0 18 2,-1-18 13,19 1 0,-19-18 2,1 17-3,-1 18-13,-17-18 11,18 18-9,0-17 12,-1-1 32,1 18 250</inkml:trace>
    </iact:actionData>
  </iact:action>
  <iact:action type="add" startTime="91596">
    <iact:property name="dataType"/>
    <iact:actionData xml:id="d3">
      <inkml:trace xmlns:inkml="http://www.w3.org/2003/InkML" xml:id="stk3" contextRef="#ctx0" brushRef="#br0">17321 7691 0,'0'17'564,"0"1"-549,18-18-7,-18 17 8,18-17-8,-18 18-4,0 0 36,17-18-24,1 0 12,-18 17-12,0 1-1,18-18-7,-1 0 21,1 0 37,-1 0-11,1 0-43,0 0 13,-1 0-17,1 0-1,-18-35 3,18 17-4,-1 0 1,1-17 1,17 0 0,1 17-4,16-17 4,-16 0 1,-19-1-1,19 19 0,-19 17 0,1 0-4,0-18 6,-1 18-2,-17-17 8,18 17-10,-1 0 2,1 0 8,-18-18 4,18 18-3,-1 0 6,-17-18-11,18 18 48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i="0">
                <a:latin typeface="Times New Roman" pitchFamily="18" charset="0"/>
              </a:defRPr>
            </a:lvl1pPr>
          </a:lstStyle>
          <a:p>
            <a:fld id="{CB1A4DA8-0C38-4F6F-A890-9647187FD7B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663E4638-1CB5-484A-A104-4FE388B31FF9}" type="slidenum">
              <a:rPr lang="en-US"/>
              <a:pPr/>
              <a:t>2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C256438E-1333-4562-B47A-D1450160CC5B}" type="slidenum">
              <a:rPr lang="en-US"/>
              <a:pPr/>
              <a:t>11</a:t>
            </a:fld>
            <a:endParaRPr lang="en-US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236DDE08-BCE8-4E8B-94C8-9EAD8E979974}" type="slidenum">
              <a:rPr lang="en-US"/>
              <a:pPr/>
              <a:t>12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65200"/>
            <a:fld id="{BF9FF546-36D3-4CC2-B9CE-56C1526198D7}" type="slidenum">
              <a:rPr lang="en-US">
                <a:solidFill>
                  <a:srgbClr val="000000"/>
                </a:solidFill>
              </a:rPr>
              <a:pPr defTabSz="965200"/>
              <a:t>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65200"/>
            <a:fld id="{F9B69A3C-C424-4337-BD01-81249AF83C38}" type="slidenum">
              <a:rPr lang="en-US">
                <a:solidFill>
                  <a:srgbClr val="000000"/>
                </a:solidFill>
              </a:rPr>
              <a:pPr defTabSz="965200"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65200"/>
            <a:fld id="{C91F466B-2A42-4B9B-9286-66704CABEA53}" type="slidenum">
              <a:rPr lang="en-US">
                <a:solidFill>
                  <a:srgbClr val="000000"/>
                </a:solidFill>
              </a:rPr>
              <a:pPr defTabSz="965200"/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65200"/>
            <a:fld id="{CD86D682-4BF2-48B4-B518-4FA37431C48C}" type="slidenum">
              <a:rPr lang="en-US">
                <a:solidFill>
                  <a:srgbClr val="000000"/>
                </a:solidFill>
              </a:rPr>
              <a:pPr defTabSz="965200"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65200"/>
            <a:fld id="{194CA2EE-6603-4786-9BE2-57744F21C585}" type="slidenum">
              <a:rPr lang="en-US">
                <a:solidFill>
                  <a:srgbClr val="000000"/>
                </a:solidFill>
              </a:rPr>
              <a:pPr defTabSz="965200"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65200"/>
            <a:fld id="{E2C67E49-BF1F-4E9E-BCF7-689B431C7BF3}" type="slidenum">
              <a:rPr lang="en-US">
                <a:solidFill>
                  <a:srgbClr val="000000"/>
                </a:solidFill>
              </a:rPr>
              <a:pPr defTabSz="965200"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65200"/>
            <a:fld id="{36C84039-2E03-4D70-ABC9-DE5F0924315A}" type="slidenum">
              <a:rPr lang="en-US">
                <a:solidFill>
                  <a:srgbClr val="000000"/>
                </a:solidFill>
              </a:rPr>
              <a:pPr defTabSz="965200"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F5695B14-35D3-4E02-B2A1-ED16BA9D88B4}" type="slidenum">
              <a:rPr lang="en-US"/>
              <a:pPr/>
              <a:t>3</a:t>
            </a:fld>
            <a:endParaRPr 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FEAD69BD-EC51-4444-BEEB-11A652F7E804}" type="slidenum">
              <a:rPr lang="en-US"/>
              <a:pPr/>
              <a:t>4</a:t>
            </a:fld>
            <a:endParaRPr lang="en-US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C813D8EC-A544-4E2A-9290-5F8F8277EC78}" type="slidenum">
              <a:rPr lang="en-US"/>
              <a:pPr/>
              <a:t>5</a:t>
            </a:fld>
            <a:endParaRPr lang="en-US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888FE575-99C5-4318-995B-C06AB996E90A}" type="slidenum">
              <a:rPr lang="en-US"/>
              <a:pPr/>
              <a:t>6</a:t>
            </a:fld>
            <a:endParaRPr lang="en-US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0B004C74-8DA7-44DE-A9B5-733AB3E44377}" type="slidenum">
              <a:rPr lang="en-US"/>
              <a:pPr/>
              <a:t>7</a:t>
            </a:fld>
            <a:endParaRPr lang="en-US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A738C414-E58E-44AC-92D6-406F05A6602C}" type="slidenum">
              <a:rPr lang="en-US"/>
              <a:pPr/>
              <a:t>8</a:t>
            </a:fld>
            <a:endParaRPr 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38D10E42-CDC8-47E2-A6DE-571A263A7257}" type="slidenum">
              <a:rPr lang="en-US"/>
              <a:pPr/>
              <a:t>9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AD1E3764-DEE7-4697-BF15-EAC0F92D041A}" type="slidenum">
              <a:rPr lang="en-US"/>
              <a:pPr/>
              <a:t>10</a:t>
            </a:fld>
            <a:endParaRPr lang="en-US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DE7B570-49AE-4587-82A5-115BE11469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0D1AB03A-F0EC-43C0-824F-D1B61DD2B7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6E076A32-F4C2-496A-B7AD-9E1E6F5DF6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3A375CB1-8189-457E-8A12-8B820E2E41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FAFB29D1-602B-465B-8536-B755AE9B90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EC2D403F-01CA-4514-8136-B75BD03F06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FF96768-8943-4B34-A173-DF0C944B8C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2B0C67C6-D8CF-4CB3-A26A-99482645DE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4A5DAB36-8864-40E5-B29B-5989508DF2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F1C8EED0-15A3-46B4-9084-35A09FBEF7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6BC2158-C239-441E-AD18-7EEB739EBF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2125" y="648652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81975" y="6486525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5-</a:t>
            </a:r>
            <a:fld id="{3833339C-68FC-4AAB-91E7-3EB58560F61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MS PGothic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10.xml"/><Relationship Id="rId9" Type="http://schemas.microsoft.com/office/2011/relationships/inkAction" Target="../ink/inkAction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2.m4a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microsoft.com/office/2007/relationships/media" Target="../media/media12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11.xml"/><Relationship Id="rId10" Type="http://schemas.microsoft.com/office/2011/relationships/inkAction" Target="../ink/inkAction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3.m4a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microsoft.com/office/2007/relationships/media" Target="../media/media13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12.xml"/><Relationship Id="rId10" Type="http://schemas.microsoft.com/office/2011/relationships/inkAction" Target="../ink/inkAction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5.m4a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microsoft.com/office/2007/relationships/media" Target="../media/media15.m4a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notesSlide" Target="../notesSlides/notesSlide14.xml"/><Relationship Id="rId10" Type="http://schemas.microsoft.com/office/2011/relationships/inkAction" Target="../ink/inkAction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6.m4a"/><Relationship Id="rId7" Type="http://schemas.openxmlformats.org/officeDocument/2006/relationships/image" Target="../media/image9.png"/><Relationship Id="rId2" Type="http://schemas.microsoft.com/office/2007/relationships/media" Target="../media/media16.m4a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10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1/relationships/inkAction" Target="../ink/inkAction1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1/relationships/inkAction" Target="../ink/inkAction12.xm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microsoft.com/office/2011/relationships/inkAction" Target="../ink/inkAction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3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4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8.m4a"/><Relationship Id="rId7" Type="http://schemas.microsoft.com/office/2011/relationships/inkAction" Target="../ink/inkAction5.xml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>Chapter 5</a:t>
            </a:r>
            <a:r>
              <a:rPr lang="en-US" sz="48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/>
            </a:r>
            <a:br>
              <a:rPr lang="en-US" sz="48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44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>Link Layer</a:t>
            </a: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6184900" y="3078163"/>
            <a:ext cx="2881313" cy="286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sz="28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Computer Networking: A Top Down Approach </a:t>
            </a:r>
            <a:br>
              <a:rPr lang="en-US" sz="28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6</a:t>
            </a:r>
            <a:r>
              <a:rPr lang="en-US" sz="2000" baseline="30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th</a:t>
            </a: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 edition 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Jim Kurose, Keith Ross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Addison-Wesley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March 2012</a:t>
            </a: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369888" y="3268663"/>
            <a:ext cx="5378450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i="0">
                <a:latin typeface="Arial" pitchFamily="34" charset="0"/>
                <a:cs typeface="Arial" pitchFamily="34" charset="0"/>
              </a:rPr>
              <a:t>A note on the use of these ppt slides:</a:t>
            </a:r>
          </a:p>
          <a:p>
            <a:r>
              <a:rPr lang="en-US" sz="1200" i="0">
                <a:latin typeface="Arial" pitchFamily="34" charset="0"/>
                <a:cs typeface="Arial" pitchFamily="34" charset="0"/>
              </a:rPr>
              <a:t>We</a:t>
            </a:r>
            <a:r>
              <a:rPr lang="ja-JP" altLang="en-US" sz="1200" i="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 i="0">
                <a:latin typeface="Arial" pitchFamily="34" charset="0"/>
                <a:cs typeface="Arial" pitchFamily="34" charset="0"/>
              </a:rPr>
              <a:t>re making these slides freely available to all (faculty, students, readers). They</a:t>
            </a:r>
            <a:r>
              <a:rPr lang="ja-JP" altLang="en-US" sz="1200" i="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 i="0">
                <a:latin typeface="Arial" pitchFamily="34" charset="0"/>
                <a:cs typeface="Arial" pitchFamily="34" charset="0"/>
              </a:rPr>
              <a:t>re in PowerPoint form so you see the animations; and can add, modify, and delete slides  (including this one) and slide content to suit your needs. They obviously represent a lot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373063" y="4267200"/>
            <a:ext cx="537845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3038" indent="-173038">
              <a:lnSpc>
                <a:spcPct val="85000"/>
              </a:lnSpc>
            </a:pPr>
            <a:endParaRPr lang="en-US" sz="1400" i="0">
              <a:latin typeface="Gill Sans MT" pitchFamily="34" charset="0"/>
              <a:cs typeface="Arial" pitchFamily="34" charset="0"/>
            </a:endParaRP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 i="0">
                <a:latin typeface="Arial" pitchFamily="34" charset="0"/>
                <a:cs typeface="Arial" pitchFamily="34" charset="0"/>
              </a:rPr>
              <a:t>If you use these slides (e.g., in a class) that you mention their source (after all, we</a:t>
            </a:r>
            <a:r>
              <a:rPr lang="ja-JP" altLang="en-US" sz="1200" i="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 i="0">
                <a:latin typeface="Arial" pitchFamily="34" charset="0"/>
                <a:cs typeface="Arial" pitchFamily="34" charset="0"/>
              </a:rPr>
              <a:t>d like people to use our book!)</a:t>
            </a: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 i="0">
                <a:latin typeface="Arial" pitchFamily="34" charset="0"/>
                <a:cs typeface="Arial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 marL="173038" indent="-173038">
              <a:buClr>
                <a:schemeClr val="accent2"/>
              </a:buClr>
              <a:buFont typeface="Wingdings" pitchFamily="2" charset="2"/>
              <a:buChar char="q"/>
            </a:pPr>
            <a:endParaRPr lang="en-US" sz="1200" i="0">
              <a:latin typeface="Arial" pitchFamily="34" charset="0"/>
              <a:cs typeface="Arial" pitchFamily="34" charset="0"/>
            </a:endParaRPr>
          </a:p>
          <a:p>
            <a:pPr marL="173038" indent="-173038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i="0">
                <a:latin typeface="Arial" pitchFamily="34" charset="0"/>
                <a:cs typeface="Arial" pitchFamily="34" charset="0"/>
              </a:rPr>
              <a:t>Thanks and enjoy!  JFK/KWR</a:t>
            </a:r>
          </a:p>
          <a:p>
            <a:pPr marL="173038" indent="-173038">
              <a:lnSpc>
                <a:spcPct val="85000"/>
              </a:lnSpc>
            </a:pPr>
            <a:endParaRPr lang="en-US" sz="1200" i="0">
              <a:latin typeface="Arial" pitchFamily="34" charset="0"/>
              <a:cs typeface="Arial" pitchFamily="34" charset="0"/>
            </a:endParaRPr>
          </a:p>
          <a:p>
            <a:pPr marL="173038" indent="-173038">
              <a:lnSpc>
                <a:spcPct val="85000"/>
              </a:lnSpc>
            </a:pPr>
            <a:r>
              <a:rPr lang="en-US" sz="1200" i="0">
                <a:latin typeface="Arial" pitchFamily="34" charset="0"/>
                <a:cs typeface="Arial" pitchFamily="34" charset="0"/>
              </a:rPr>
              <a:t>     All material copyright 1996-2012</a:t>
            </a:r>
          </a:p>
          <a:p>
            <a:pPr marL="173038" indent="-173038">
              <a:lnSpc>
                <a:spcPct val="85000"/>
              </a:lnSpc>
            </a:pPr>
            <a:r>
              <a:rPr lang="en-US" sz="1200" i="0">
                <a:latin typeface="Arial" pitchFamily="34" charset="0"/>
                <a:cs typeface="Arial" pitchFamily="34" charset="0"/>
              </a:rPr>
              <a:t>     J.F Kurose and K.W. Ross, All Rights Reserved</a:t>
            </a:r>
          </a:p>
        </p:txBody>
      </p:sp>
      <p:pic>
        <p:nvPicPr>
          <p:cNvPr id="820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0966" name="Picture 9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2438" y="2097088"/>
            <a:ext cx="273685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" descr="6e_cover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32525" y="511175"/>
            <a:ext cx="2306638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8" name="TextBox 2"/>
          <p:cNvSpPr txBox="1">
            <a:spLocks noChangeArrowheads="1"/>
          </p:cNvSpPr>
          <p:nvPr/>
        </p:nvSpPr>
        <p:spPr bwMode="auto">
          <a:xfrm>
            <a:off x="-1995488" y="3043238"/>
            <a:ext cx="1841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>
              <a:latin typeface="Tahoma" pitchFamily="34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>
                <a:latin typeface="Tahoma" charset="0"/>
              </a:rPr>
              <a:t>Link Layer</a:t>
            </a:r>
            <a:endParaRPr lang="en-US" dirty="0">
              <a:latin typeface="Tahoma" charset="0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latin typeface="Tahoma" pitchFamily="34" charset="0"/>
              </a:rPr>
              <a:t>5-</a:t>
            </a:r>
            <a:fld id="{8674AE7E-D12F-49F6-893E-E926F69336A8}" type="slidenum">
              <a:rPr lang="en-US">
                <a:latin typeface="Tahoma" pitchFamily="34" charset="0"/>
              </a:rPr>
              <a:pPr/>
              <a:t>1</a:t>
            </a:fld>
            <a:endParaRPr lang="en-US">
              <a:latin typeface="Tahoma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71"/>
    </mc:Choice>
    <mc:Fallback>
      <p:transition spd="slow" advTm="17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614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D9E6612A-E844-4CD2-971D-AF64B38E9BC9}" type="slidenum">
              <a:rPr lang="en-US"/>
              <a:pPr/>
              <a:t>10</a:t>
            </a:fld>
            <a:endParaRPr lang="en-US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Ethernet switch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5" y="1071563"/>
            <a:ext cx="8001000" cy="4640262"/>
          </a:xfrm>
        </p:spPr>
        <p:txBody>
          <a:bodyPr/>
          <a:lstStyle/>
          <a:p>
            <a:r>
              <a:rPr lang="en-US" smtClean="0">
                <a:solidFill>
                  <a:srgbClr val="CC0000"/>
                </a:solidFill>
              </a:rPr>
              <a:t>link-layer device: takes an </a:t>
            </a:r>
            <a:r>
              <a:rPr lang="en-US" i="1" smtClean="0">
                <a:solidFill>
                  <a:srgbClr val="CC0000"/>
                </a:solidFill>
              </a:rPr>
              <a:t>active</a:t>
            </a:r>
            <a:r>
              <a:rPr lang="en-US" smtClean="0">
                <a:solidFill>
                  <a:srgbClr val="CC0000"/>
                </a:solidFill>
              </a:rPr>
              <a:t> role</a:t>
            </a:r>
          </a:p>
          <a:p>
            <a:pPr lvl="1"/>
            <a:r>
              <a:rPr lang="en-US" sz="2800" smtClean="0"/>
              <a:t>store, forward Ethernet frames</a:t>
            </a:r>
          </a:p>
          <a:p>
            <a:pPr lvl="1"/>
            <a:r>
              <a:rPr lang="en-US" sz="2800" smtClean="0"/>
              <a:t>examine incoming frame</a:t>
            </a:r>
            <a:r>
              <a:rPr lang="ja-JP" altLang="en-US" sz="2800" smtClean="0"/>
              <a:t>’</a:t>
            </a:r>
            <a:r>
              <a:rPr lang="en-US" altLang="ja-JP" sz="2800" smtClean="0"/>
              <a:t>s MAC address, </a:t>
            </a:r>
            <a:r>
              <a:rPr lang="en-US" altLang="ja-JP" sz="2800" smtClean="0">
                <a:solidFill>
                  <a:srgbClr val="CC0000"/>
                </a:solidFill>
              </a:rPr>
              <a:t>selectively</a:t>
            </a:r>
            <a:r>
              <a:rPr lang="en-US" altLang="ja-JP" sz="2800" smtClean="0"/>
              <a:t> forward  frame to one-or-more outgoing links when frame is to be forwarded on segment, uses CSMA/CD to access segment</a:t>
            </a:r>
          </a:p>
          <a:p>
            <a:r>
              <a:rPr lang="en-US" i="1" smtClean="0">
                <a:solidFill>
                  <a:srgbClr val="CC0000"/>
                </a:solidFill>
              </a:rPr>
              <a:t>transparent</a:t>
            </a:r>
          </a:p>
          <a:p>
            <a:pPr lvl="1"/>
            <a:r>
              <a:rPr lang="en-US" sz="2800" smtClean="0"/>
              <a:t>hosts are unaware of presence of switches</a:t>
            </a:r>
          </a:p>
          <a:p>
            <a:r>
              <a:rPr lang="en-US" i="1" smtClean="0">
                <a:solidFill>
                  <a:srgbClr val="CC0000"/>
                </a:solidFill>
              </a:rPr>
              <a:t>plug-and-play, self-learning</a:t>
            </a:r>
          </a:p>
          <a:p>
            <a:pPr lvl="1"/>
            <a:r>
              <a:rPr lang="en-US" sz="2800" smtClean="0"/>
              <a:t>switches do not need to be configured</a:t>
            </a:r>
          </a:p>
          <a:p>
            <a:endParaRPr lang="en-US" sz="2400" smtClean="0"/>
          </a:p>
        </p:txBody>
      </p:sp>
      <p:pic>
        <p:nvPicPr>
          <p:cNvPr id="160773" name="Picture 24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1825" y="793750"/>
            <a:ext cx="3656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37"/>
    </mc:Choice>
    <mc:Fallback>
      <p:transition spd="slow" advTm="129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4FEF8D4A-18B2-472C-947D-5E6ABF2951AD}" type="slidenum">
              <a:rPr lang="en-US"/>
              <a:pPr/>
              <a:t>11</a:t>
            </a:fld>
            <a:endParaRPr lang="en-US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>
          <a:xfrm>
            <a:off x="288925" y="136525"/>
            <a:ext cx="8469313" cy="1143000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Switch: </a:t>
            </a:r>
            <a:r>
              <a:rPr lang="en-US" sz="3600" i="1">
                <a:ea typeface="ＭＳ Ｐゴシック" charset="0"/>
                <a:cs typeface="+mj-cs"/>
              </a:rPr>
              <a:t>multiple</a:t>
            </a:r>
            <a:r>
              <a:rPr lang="en-US" sz="3600">
                <a:ea typeface="ＭＳ Ｐゴシック" charset="0"/>
                <a:cs typeface="+mj-cs"/>
              </a:rPr>
              <a:t> simultaneous transmissions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2113" y="1393825"/>
            <a:ext cx="4503737" cy="4576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smtClean="0"/>
              <a:t>hosts have dedicated, direct connection to switch</a:t>
            </a:r>
          </a:p>
          <a:p>
            <a:pPr>
              <a:lnSpc>
                <a:spcPct val="90000"/>
              </a:lnSpc>
            </a:pPr>
            <a:r>
              <a:rPr lang="en-US" sz="2400" smtClean="0"/>
              <a:t>switches buffer packets</a:t>
            </a:r>
          </a:p>
          <a:p>
            <a:pPr>
              <a:lnSpc>
                <a:spcPct val="90000"/>
              </a:lnSpc>
            </a:pPr>
            <a:r>
              <a:rPr lang="en-US" sz="2400" smtClean="0"/>
              <a:t>Ethernet protocol used on </a:t>
            </a:r>
            <a:r>
              <a:rPr lang="en-US" sz="2400" i="1" smtClean="0"/>
              <a:t>each</a:t>
            </a:r>
            <a:r>
              <a:rPr lang="en-US" sz="2400" smtClean="0"/>
              <a:t> incoming link, but no collisions; full duplex</a:t>
            </a:r>
          </a:p>
          <a:p>
            <a:pPr lvl="1"/>
            <a:r>
              <a:rPr lang="en-US" smtClean="0"/>
              <a:t>each link is its own collision domain</a:t>
            </a:r>
          </a:p>
          <a:p>
            <a:pPr>
              <a:lnSpc>
                <a:spcPct val="90000"/>
              </a:lnSpc>
            </a:pPr>
            <a:r>
              <a:rPr lang="en-US" sz="2400" i="1" smtClean="0">
                <a:solidFill>
                  <a:srgbClr val="CC0000"/>
                </a:solidFill>
              </a:rPr>
              <a:t>switching:</a:t>
            </a:r>
            <a:r>
              <a:rPr lang="en-US" sz="2400" smtClean="0">
                <a:solidFill>
                  <a:srgbClr val="CC0000"/>
                </a:solidFill>
              </a:rPr>
              <a:t> </a:t>
            </a:r>
            <a:r>
              <a:rPr lang="en-US" sz="2400" smtClean="0"/>
              <a:t>A-to-A</a:t>
            </a:r>
            <a:r>
              <a:rPr lang="ja-JP" altLang="en-US" sz="2400" smtClean="0"/>
              <a:t>’</a:t>
            </a:r>
            <a:r>
              <a:rPr lang="en-US" altLang="ja-JP" sz="2400" smtClean="0"/>
              <a:t> and B-to-B</a:t>
            </a:r>
            <a:r>
              <a:rPr lang="ja-JP" altLang="en-US" sz="2400" smtClean="0"/>
              <a:t>’</a:t>
            </a:r>
            <a:r>
              <a:rPr lang="en-US" altLang="ja-JP" sz="2400" smtClean="0"/>
              <a:t> can transmit simultaneously, without collisions </a:t>
            </a:r>
            <a:endParaRPr lang="en-US" sz="2400" smtClean="0"/>
          </a:p>
        </p:txBody>
      </p:sp>
      <p:grpSp>
        <p:nvGrpSpPr>
          <p:cNvPr id="162821" name="Group 1"/>
          <p:cNvGrpSpPr>
            <a:grpSpLocks/>
          </p:cNvGrpSpPr>
          <p:nvPr/>
        </p:nvGrpSpPr>
        <p:grpSpPr bwMode="auto">
          <a:xfrm>
            <a:off x="5106988" y="1425575"/>
            <a:ext cx="3660775" cy="4283075"/>
            <a:chOff x="5106576" y="1425893"/>
            <a:chExt cx="3661504" cy="4282976"/>
          </a:xfrm>
        </p:grpSpPr>
        <p:sp>
          <p:nvSpPr>
            <p:cNvPr id="62472" name="Text Box 34"/>
            <p:cNvSpPr txBox="1">
              <a:spLocks noChangeArrowheads="1"/>
            </p:cNvSpPr>
            <p:nvPr/>
          </p:nvSpPr>
          <p:spPr bwMode="auto">
            <a:xfrm>
              <a:off x="5827445" y="5062772"/>
              <a:ext cx="2710402" cy="646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mtClean="0">
                  <a:latin typeface="Arial" charset="0"/>
                  <a:cs typeface="Arial" charset="0"/>
                </a:rPr>
                <a:t>switch with six interfaces</a:t>
              </a:r>
            </a:p>
            <a:p>
              <a:pPr algn="ctr">
                <a:defRPr/>
              </a:pPr>
              <a:r>
                <a:rPr lang="en-US" smtClean="0">
                  <a:latin typeface="Arial" charset="0"/>
                  <a:cs typeface="Arial" charset="0"/>
                </a:rPr>
                <a:t>(</a:t>
              </a:r>
              <a:r>
                <a:rPr lang="en-US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1,2,3,4,5,6</a:t>
              </a:r>
              <a:r>
                <a:rPr lang="en-US" smtClean="0">
                  <a:latin typeface="Arial" charset="0"/>
                  <a:cs typeface="Arial" charset="0"/>
                </a:rPr>
                <a:t>)</a:t>
              </a:r>
              <a:r>
                <a:rPr lang="en-US" i="0" smtClean="0">
                  <a:latin typeface="Arial" charset="0"/>
                  <a:cs typeface="Arial" charset="0"/>
                </a:rPr>
                <a:t>  </a:t>
              </a:r>
            </a:p>
          </p:txBody>
        </p:sp>
        <p:grpSp>
          <p:nvGrpSpPr>
            <p:cNvPr id="162824" name="Group 34"/>
            <p:cNvGrpSpPr>
              <a:grpSpLocks/>
            </p:cNvGrpSpPr>
            <p:nvPr/>
          </p:nvGrpSpPr>
          <p:grpSpPr bwMode="auto">
            <a:xfrm>
              <a:off x="5106576" y="1425893"/>
              <a:ext cx="3661504" cy="3600334"/>
              <a:chOff x="731524" y="1819788"/>
              <a:chExt cx="3661504" cy="3600334"/>
            </a:xfrm>
          </p:grpSpPr>
          <p:sp>
            <p:nvSpPr>
              <p:cNvPr id="62474" name="Text Box 23"/>
              <p:cNvSpPr txBox="1">
                <a:spLocks noChangeArrowheads="1"/>
              </p:cNvSpPr>
              <p:nvPr/>
            </p:nvSpPr>
            <p:spPr bwMode="auto">
              <a:xfrm>
                <a:off x="2655957" y="1819788"/>
                <a:ext cx="350907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latin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62475" name="Text Box 24"/>
              <p:cNvSpPr txBox="1">
                <a:spLocks noChangeArrowheads="1"/>
              </p:cNvSpPr>
              <p:nvPr/>
            </p:nvSpPr>
            <p:spPr bwMode="auto">
              <a:xfrm>
                <a:off x="2371738" y="5050277"/>
                <a:ext cx="371549" cy="3698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i="0">
                    <a:latin typeface="Arial" pitchFamily="34" charset="0"/>
                    <a:cs typeface="Arial" pitchFamily="34" charset="0"/>
                  </a:rPr>
                  <a:t>A</a:t>
                </a:r>
                <a:r>
                  <a:rPr lang="ja-JP" altLang="en-US" i="0">
                    <a:latin typeface="Arial" pitchFamily="34" charset="0"/>
                    <a:cs typeface="Arial" pitchFamily="34" charset="0"/>
                  </a:rPr>
                  <a:t>’</a:t>
                </a:r>
                <a:endParaRPr lang="en-US" i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476" name="Text Box 25"/>
              <p:cNvSpPr txBox="1">
                <a:spLocks noChangeArrowheads="1"/>
              </p:cNvSpPr>
              <p:nvPr/>
            </p:nvSpPr>
            <p:spPr bwMode="auto">
              <a:xfrm>
                <a:off x="3988134" y="2419849"/>
                <a:ext cx="338205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62477" name="Text Box 26"/>
              <p:cNvSpPr txBox="1">
                <a:spLocks noChangeArrowheads="1"/>
              </p:cNvSpPr>
              <p:nvPr/>
            </p:nvSpPr>
            <p:spPr bwMode="auto">
              <a:xfrm>
                <a:off x="995101" y="4188283"/>
                <a:ext cx="390603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i="0">
                    <a:latin typeface="Arial" pitchFamily="34" charset="0"/>
                    <a:cs typeface="Arial" pitchFamily="34" charset="0"/>
                  </a:rPr>
                  <a:t>B</a:t>
                </a:r>
                <a:r>
                  <a:rPr lang="ja-JP" altLang="en-US" i="0">
                    <a:latin typeface="Arial" pitchFamily="34" charset="0"/>
                    <a:cs typeface="Arial" pitchFamily="34" charset="0"/>
                  </a:rPr>
                  <a:t>’</a:t>
                </a:r>
                <a:endParaRPr lang="en-US" i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478" name="Text Box 27"/>
              <p:cNvSpPr txBox="1">
                <a:spLocks noChangeArrowheads="1"/>
              </p:cNvSpPr>
              <p:nvPr/>
            </p:nvSpPr>
            <p:spPr bwMode="auto">
              <a:xfrm>
                <a:off x="3740435" y="4188283"/>
                <a:ext cx="350908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latin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62479" name="Text Box 28"/>
              <p:cNvSpPr txBox="1">
                <a:spLocks noChangeArrowheads="1"/>
              </p:cNvSpPr>
              <p:nvPr/>
            </p:nvSpPr>
            <p:spPr bwMode="auto">
              <a:xfrm>
                <a:off x="1123714" y="2465886"/>
                <a:ext cx="403305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i="0">
                    <a:latin typeface="Arial" pitchFamily="34" charset="0"/>
                    <a:cs typeface="Arial" pitchFamily="34" charset="0"/>
                  </a:rPr>
                  <a:t>C</a:t>
                </a:r>
                <a:r>
                  <a:rPr lang="ja-JP" altLang="en-US" i="0">
                    <a:latin typeface="Arial" pitchFamily="34" charset="0"/>
                    <a:cs typeface="Arial" pitchFamily="34" charset="0"/>
                  </a:rPr>
                  <a:t>’</a:t>
                </a:r>
                <a:endParaRPr lang="en-US" i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480" name="Line 17"/>
              <p:cNvSpPr>
                <a:spLocks noChangeShapeType="1"/>
              </p:cNvSpPr>
              <p:nvPr/>
            </p:nvSpPr>
            <p:spPr bwMode="auto">
              <a:xfrm>
                <a:off x="1687389" y="3165957"/>
                <a:ext cx="720869" cy="2984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2481" name="Line 18"/>
              <p:cNvSpPr>
                <a:spLocks noChangeShapeType="1"/>
              </p:cNvSpPr>
              <p:nvPr/>
            </p:nvSpPr>
            <p:spPr bwMode="auto">
              <a:xfrm>
                <a:off x="2673423" y="2872277"/>
                <a:ext cx="0" cy="504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2482" name="Line 19"/>
              <p:cNvSpPr>
                <a:spLocks noChangeShapeType="1"/>
              </p:cNvSpPr>
              <p:nvPr/>
            </p:nvSpPr>
            <p:spPr bwMode="auto">
              <a:xfrm flipH="1">
                <a:off x="2863961" y="2996099"/>
                <a:ext cx="892353" cy="484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2483" name="Line 20"/>
              <p:cNvSpPr>
                <a:spLocks noChangeShapeType="1"/>
              </p:cNvSpPr>
              <p:nvPr/>
            </p:nvSpPr>
            <p:spPr bwMode="auto">
              <a:xfrm flipV="1">
                <a:off x="2673423" y="3605685"/>
                <a:ext cx="12703" cy="7095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62835" name="Group 45"/>
              <p:cNvGrpSpPr>
                <a:grpSpLocks/>
              </p:cNvGrpSpPr>
              <p:nvPr/>
            </p:nvGrpSpPr>
            <p:grpSpPr bwMode="auto">
              <a:xfrm>
                <a:off x="747936" y="2733042"/>
                <a:ext cx="914403" cy="690308"/>
                <a:chOff x="1046480" y="3962400"/>
                <a:chExt cx="1026163" cy="761428"/>
              </a:xfrm>
            </p:grpSpPr>
            <p:sp>
              <p:nvSpPr>
                <p:cNvPr id="80" name="Rectangle 48"/>
                <p:cNvSpPr>
                  <a:spLocks noChangeArrowheads="1"/>
                </p:cNvSpPr>
                <p:nvPr/>
              </p:nvSpPr>
              <p:spPr bwMode="auto">
                <a:xfrm rot="-5400000">
                  <a:off x="1893247" y="4299441"/>
                  <a:ext cx="110313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2870" name="Group 49"/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2871" name="Picture 50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5"/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2872" name="Freeform 51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2836" name="Group 46"/>
              <p:cNvGrpSpPr>
                <a:grpSpLocks/>
              </p:cNvGrpSpPr>
              <p:nvPr/>
            </p:nvGrpSpPr>
            <p:grpSpPr bwMode="auto">
              <a:xfrm>
                <a:off x="3539588" y="2669737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2865" name="Group 44"/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2867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6"/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2868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" name="Rectangle 43"/>
                <p:cNvSpPr>
                  <a:spLocks noChangeArrowheads="1"/>
                </p:cNvSpPr>
                <p:nvPr/>
              </p:nvSpPr>
              <p:spPr bwMode="auto">
                <a:xfrm rot="-5400000">
                  <a:off x="7440190" y="4309334"/>
                  <a:ext cx="126274" cy="195358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48" name="Rectangle 43"/>
              <p:cNvSpPr>
                <a:spLocks noChangeArrowheads="1"/>
              </p:cNvSpPr>
              <p:nvPr/>
            </p:nvSpPr>
            <p:spPr bwMode="auto">
              <a:xfrm>
                <a:off x="2614674" y="2705593"/>
                <a:ext cx="109559" cy="165096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62838" name="Group 44"/>
              <p:cNvGrpSpPr>
                <a:grpSpLocks/>
              </p:cNvGrpSpPr>
              <p:nvPr/>
            </p:nvGrpSpPr>
            <p:grpSpPr bwMode="auto">
              <a:xfrm>
                <a:off x="2233637" y="2138292"/>
                <a:ext cx="853440" cy="741680"/>
                <a:chOff x="-44" y="1473"/>
                <a:chExt cx="981" cy="1105"/>
              </a:xfrm>
            </p:grpSpPr>
            <p:pic>
              <p:nvPicPr>
                <p:cNvPr id="162863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2864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62839" name="Group 49"/>
              <p:cNvGrpSpPr>
                <a:grpSpLocks/>
              </p:cNvGrpSpPr>
              <p:nvPr/>
            </p:nvGrpSpPr>
            <p:grpSpPr bwMode="auto">
              <a:xfrm>
                <a:off x="2060917" y="4279843"/>
                <a:ext cx="853440" cy="835329"/>
                <a:chOff x="8077200" y="3320111"/>
                <a:chExt cx="853440" cy="835329"/>
              </a:xfrm>
            </p:grpSpPr>
            <p:sp>
              <p:nvSpPr>
                <p:cNvPr id="70" name="Rectangle 43"/>
                <p:cNvSpPr>
                  <a:spLocks noChangeArrowheads="1"/>
                </p:cNvSpPr>
                <p:nvPr/>
              </p:nvSpPr>
              <p:spPr bwMode="auto">
                <a:xfrm>
                  <a:off x="8630957" y="3320624"/>
                  <a:ext cx="111147" cy="165096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2860" name="Group 44"/>
                <p:cNvGrpSpPr>
                  <a:grpSpLocks/>
                </p:cNvGrpSpPr>
                <p:nvPr/>
              </p:nvGrpSpPr>
              <p:grpSpPr bwMode="auto">
                <a:xfrm>
                  <a:off x="8077200" y="3413760"/>
                  <a:ext cx="853440" cy="741680"/>
                  <a:chOff x="-44" y="1473"/>
                  <a:chExt cx="981" cy="1105"/>
                </a:xfrm>
              </p:grpSpPr>
              <p:pic>
                <p:nvPicPr>
                  <p:cNvPr id="162861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6"/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2862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pic>
            <p:nvPicPr>
              <p:cNvPr id="62489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4913" y="3316766"/>
                <a:ext cx="603370" cy="341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62841" name="Group 51"/>
              <p:cNvGrpSpPr>
                <a:grpSpLocks/>
              </p:cNvGrpSpPr>
              <p:nvPr/>
            </p:nvGrpSpPr>
            <p:grpSpPr bwMode="auto">
              <a:xfrm>
                <a:off x="731524" y="3616962"/>
                <a:ext cx="914403" cy="690308"/>
                <a:chOff x="1046480" y="3962400"/>
                <a:chExt cx="1026163" cy="761428"/>
              </a:xfrm>
            </p:grpSpPr>
            <p:sp>
              <p:nvSpPr>
                <p:cNvPr id="66" name="Rectangle 48"/>
                <p:cNvSpPr>
                  <a:spLocks noChangeArrowheads="1"/>
                </p:cNvSpPr>
                <p:nvPr/>
              </p:nvSpPr>
              <p:spPr bwMode="auto">
                <a:xfrm rot="-5400000">
                  <a:off x="1893846" y="4299769"/>
                  <a:ext cx="110314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2856" name="Group 49"/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2857" name="Picture 50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5"/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2858" name="Freeform 51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2842" name="Group 52"/>
              <p:cNvGrpSpPr>
                <a:grpSpLocks/>
              </p:cNvGrpSpPr>
              <p:nvPr/>
            </p:nvGrpSpPr>
            <p:grpSpPr bwMode="auto">
              <a:xfrm>
                <a:off x="3410634" y="3567725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2851" name="Group 44"/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2853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6"/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2854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Rectangle 43"/>
                <p:cNvSpPr>
                  <a:spLocks noChangeArrowheads="1"/>
                </p:cNvSpPr>
                <p:nvPr/>
              </p:nvSpPr>
              <p:spPr bwMode="auto">
                <a:xfrm rot="-5400000">
                  <a:off x="7438739" y="4308075"/>
                  <a:ext cx="128105" cy="197237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62492" name="Line 17"/>
              <p:cNvSpPr>
                <a:spLocks noChangeShapeType="1"/>
              </p:cNvSpPr>
              <p:nvPr/>
            </p:nvSpPr>
            <p:spPr bwMode="auto">
              <a:xfrm flipV="1">
                <a:off x="1660396" y="3600922"/>
                <a:ext cx="744686" cy="4508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2493" name="Line 19"/>
              <p:cNvSpPr>
                <a:spLocks noChangeShapeType="1"/>
              </p:cNvSpPr>
              <p:nvPr/>
            </p:nvSpPr>
            <p:spPr bwMode="auto">
              <a:xfrm flipH="1" flipV="1">
                <a:off x="2968756" y="3545361"/>
                <a:ext cx="646242" cy="3381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2494" name="Text Box 35"/>
              <p:cNvSpPr txBox="1">
                <a:spLocks noChangeArrowheads="1"/>
              </p:cNvSpPr>
              <p:nvPr/>
            </p:nvSpPr>
            <p:spPr bwMode="auto">
              <a:xfrm>
                <a:off x="2401907" y="3026260"/>
                <a:ext cx="312799" cy="369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62495" name="Text Box 36"/>
              <p:cNvSpPr txBox="1">
                <a:spLocks noChangeArrowheads="1"/>
              </p:cNvSpPr>
              <p:nvPr/>
            </p:nvSpPr>
            <p:spPr bwMode="auto">
              <a:xfrm>
                <a:off x="2903656" y="3051660"/>
                <a:ext cx="323914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62496" name="Text Box 37"/>
              <p:cNvSpPr txBox="1">
                <a:spLocks noChangeArrowheads="1"/>
              </p:cNvSpPr>
              <p:nvPr/>
            </p:nvSpPr>
            <p:spPr bwMode="auto">
              <a:xfrm>
                <a:off x="3125951" y="3710457"/>
                <a:ext cx="322326" cy="366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62497" name="Text Box 38"/>
              <p:cNvSpPr txBox="1">
                <a:spLocks noChangeArrowheads="1"/>
              </p:cNvSpPr>
              <p:nvPr/>
            </p:nvSpPr>
            <p:spPr bwMode="auto">
              <a:xfrm>
                <a:off x="2640079" y="3654896"/>
                <a:ext cx="323914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62498" name="Text Box 39"/>
              <p:cNvSpPr txBox="1">
                <a:spLocks noChangeArrowheads="1"/>
              </p:cNvSpPr>
              <p:nvPr/>
            </p:nvSpPr>
            <p:spPr bwMode="auto">
              <a:xfrm>
                <a:off x="2070052" y="3704108"/>
                <a:ext cx="323914" cy="366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5</a:t>
                </a:r>
              </a:p>
            </p:txBody>
          </p:sp>
          <p:sp>
            <p:nvSpPr>
              <p:cNvPr id="62499" name="Text Box 40"/>
              <p:cNvSpPr txBox="1">
                <a:spLocks noChangeArrowheads="1"/>
              </p:cNvSpPr>
              <p:nvPr/>
            </p:nvSpPr>
            <p:spPr bwMode="auto">
              <a:xfrm>
                <a:off x="2039884" y="3080234"/>
                <a:ext cx="319151" cy="369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6</a:t>
                </a:r>
              </a:p>
            </p:txBody>
          </p:sp>
        </p:grpSp>
      </p:grpSp>
      <p:pic>
        <p:nvPicPr>
          <p:cNvPr id="162822" name="Picture 6" descr="underline_bas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5288" y="962025"/>
            <a:ext cx="8228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92800" y="2705040"/>
              <a:ext cx="781560" cy="6544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3440" y="2695680"/>
                <a:ext cx="800280" cy="673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27"/>
    </mc:Choice>
    <mc:Fallback>
      <p:transition spd="slow" advTm="83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26BAB816-CCD8-4E26-8FC9-1E7C116BE907}" type="slidenum">
              <a:rPr lang="en-US"/>
              <a:pPr/>
              <a:t>12</a:t>
            </a:fld>
            <a:endParaRPr lang="en-US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441325" y="9048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ea typeface="ＭＳ Ｐゴシック" charset="0"/>
                <a:cs typeface="+mj-cs"/>
              </a:rPr>
              <a:t>Switch </a:t>
            </a:r>
            <a:r>
              <a:rPr lang="en-US" sz="3600" dirty="0" smtClean="0">
                <a:ea typeface="ＭＳ Ｐゴシック" charset="0"/>
                <a:cs typeface="+mj-cs"/>
              </a:rPr>
              <a:t>forwarding table</a:t>
            </a:r>
            <a:endParaRPr lang="en-US" sz="3600" dirty="0">
              <a:ea typeface="ＭＳ Ｐゴシック" charset="0"/>
              <a:cs typeface="+mj-cs"/>
            </a:endParaRP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4663" y="1398588"/>
            <a:ext cx="4878387" cy="4805362"/>
          </a:xfrm>
        </p:spPr>
        <p:txBody>
          <a:bodyPr/>
          <a:lstStyle/>
          <a:p>
            <a:pPr marL="0" indent="0">
              <a:lnSpc>
                <a:spcPts val="3000"/>
              </a:lnSpc>
              <a:buFont typeface="Wingdings" pitchFamily="2" charset="2"/>
              <a:buNone/>
            </a:pPr>
            <a:r>
              <a:rPr lang="en-US" i="1" u="sng" smtClean="0">
                <a:solidFill>
                  <a:srgbClr val="CC0000"/>
                </a:solidFill>
              </a:rPr>
              <a:t>Q:</a:t>
            </a:r>
            <a:r>
              <a:rPr lang="en-US" smtClean="0">
                <a:solidFill>
                  <a:srgbClr val="CC0000"/>
                </a:solidFill>
              </a:rPr>
              <a:t> </a:t>
            </a:r>
            <a:r>
              <a:rPr lang="en-US" smtClean="0"/>
              <a:t>how does switch know A</a:t>
            </a:r>
            <a:r>
              <a:rPr lang="ja-JP" altLang="en-US" smtClean="0"/>
              <a:t>’</a:t>
            </a:r>
            <a:r>
              <a:rPr lang="en-US" altLang="ja-JP" smtClean="0"/>
              <a:t> reachable via interface 4, B</a:t>
            </a:r>
            <a:r>
              <a:rPr lang="ja-JP" altLang="en-US" smtClean="0"/>
              <a:t>’</a:t>
            </a:r>
            <a:r>
              <a:rPr lang="en-US" altLang="ja-JP" smtClean="0"/>
              <a:t> reachable via interface 5?</a:t>
            </a:r>
            <a:endParaRPr lang="en-US" smtClean="0"/>
          </a:p>
        </p:txBody>
      </p:sp>
      <p:grpSp>
        <p:nvGrpSpPr>
          <p:cNvPr id="164869" name="Group 34"/>
          <p:cNvGrpSpPr>
            <a:grpSpLocks/>
          </p:cNvGrpSpPr>
          <p:nvPr/>
        </p:nvGrpSpPr>
        <p:grpSpPr bwMode="auto">
          <a:xfrm>
            <a:off x="5106988" y="1425575"/>
            <a:ext cx="3660775" cy="4283075"/>
            <a:chOff x="5106576" y="1425893"/>
            <a:chExt cx="3661504" cy="4282976"/>
          </a:xfrm>
        </p:grpSpPr>
        <p:sp>
          <p:nvSpPr>
            <p:cNvPr id="63496" name="Text Box 34"/>
            <p:cNvSpPr txBox="1">
              <a:spLocks noChangeArrowheads="1"/>
            </p:cNvSpPr>
            <p:nvPr/>
          </p:nvSpPr>
          <p:spPr bwMode="auto">
            <a:xfrm>
              <a:off x="5827445" y="5062772"/>
              <a:ext cx="2710402" cy="646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mtClean="0">
                  <a:latin typeface="Arial" charset="0"/>
                  <a:cs typeface="Arial" charset="0"/>
                </a:rPr>
                <a:t>switch with six interfaces</a:t>
              </a:r>
            </a:p>
            <a:p>
              <a:pPr algn="ctr">
                <a:defRPr/>
              </a:pPr>
              <a:r>
                <a:rPr lang="en-US" smtClean="0">
                  <a:latin typeface="Arial" charset="0"/>
                  <a:cs typeface="Arial" charset="0"/>
                </a:rPr>
                <a:t>(</a:t>
              </a:r>
              <a:r>
                <a:rPr lang="en-US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1,2,3,4,5,6</a:t>
              </a:r>
              <a:r>
                <a:rPr lang="en-US" smtClean="0">
                  <a:latin typeface="Arial" charset="0"/>
                  <a:cs typeface="Arial" charset="0"/>
                </a:rPr>
                <a:t>)</a:t>
              </a:r>
              <a:r>
                <a:rPr lang="en-US" i="0" smtClean="0">
                  <a:latin typeface="Arial" charset="0"/>
                  <a:cs typeface="Arial" charset="0"/>
                </a:rPr>
                <a:t>  </a:t>
              </a:r>
            </a:p>
          </p:txBody>
        </p:sp>
        <p:grpSp>
          <p:nvGrpSpPr>
            <p:cNvPr id="164874" name="Group 36"/>
            <p:cNvGrpSpPr>
              <a:grpSpLocks/>
            </p:cNvGrpSpPr>
            <p:nvPr/>
          </p:nvGrpSpPr>
          <p:grpSpPr bwMode="auto">
            <a:xfrm>
              <a:off x="5106576" y="1425893"/>
              <a:ext cx="3661504" cy="3600334"/>
              <a:chOff x="731524" y="1819788"/>
              <a:chExt cx="3661504" cy="3600334"/>
            </a:xfrm>
          </p:grpSpPr>
          <p:sp>
            <p:nvSpPr>
              <p:cNvPr id="63498" name="Text Box 23"/>
              <p:cNvSpPr txBox="1">
                <a:spLocks noChangeArrowheads="1"/>
              </p:cNvSpPr>
              <p:nvPr/>
            </p:nvSpPr>
            <p:spPr bwMode="auto">
              <a:xfrm>
                <a:off x="2655957" y="1819788"/>
                <a:ext cx="350907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latin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63499" name="Text Box 24"/>
              <p:cNvSpPr txBox="1">
                <a:spLocks noChangeArrowheads="1"/>
              </p:cNvSpPr>
              <p:nvPr/>
            </p:nvSpPr>
            <p:spPr bwMode="auto">
              <a:xfrm>
                <a:off x="2371738" y="5050277"/>
                <a:ext cx="371549" cy="3698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i="0">
                    <a:latin typeface="Arial" pitchFamily="34" charset="0"/>
                    <a:cs typeface="Arial" pitchFamily="34" charset="0"/>
                  </a:rPr>
                  <a:t>A</a:t>
                </a:r>
                <a:r>
                  <a:rPr lang="ja-JP" altLang="en-US" i="0">
                    <a:latin typeface="Arial" pitchFamily="34" charset="0"/>
                    <a:cs typeface="Arial" pitchFamily="34" charset="0"/>
                  </a:rPr>
                  <a:t>’</a:t>
                </a:r>
                <a:endParaRPr lang="en-US" i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3500" name="Text Box 25"/>
              <p:cNvSpPr txBox="1">
                <a:spLocks noChangeArrowheads="1"/>
              </p:cNvSpPr>
              <p:nvPr/>
            </p:nvSpPr>
            <p:spPr bwMode="auto">
              <a:xfrm>
                <a:off x="3988134" y="2419849"/>
                <a:ext cx="338205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63501" name="Text Box 26"/>
              <p:cNvSpPr txBox="1">
                <a:spLocks noChangeArrowheads="1"/>
              </p:cNvSpPr>
              <p:nvPr/>
            </p:nvSpPr>
            <p:spPr bwMode="auto">
              <a:xfrm>
                <a:off x="995101" y="4188283"/>
                <a:ext cx="390603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i="0">
                    <a:latin typeface="Arial" pitchFamily="34" charset="0"/>
                    <a:cs typeface="Arial" pitchFamily="34" charset="0"/>
                  </a:rPr>
                  <a:t>B</a:t>
                </a:r>
                <a:r>
                  <a:rPr lang="ja-JP" altLang="en-US" i="0">
                    <a:latin typeface="Arial" pitchFamily="34" charset="0"/>
                    <a:cs typeface="Arial" pitchFamily="34" charset="0"/>
                  </a:rPr>
                  <a:t>’</a:t>
                </a:r>
                <a:endParaRPr lang="en-US" i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3502" name="Text Box 27"/>
              <p:cNvSpPr txBox="1">
                <a:spLocks noChangeArrowheads="1"/>
              </p:cNvSpPr>
              <p:nvPr/>
            </p:nvSpPr>
            <p:spPr bwMode="auto">
              <a:xfrm>
                <a:off x="3740435" y="4188283"/>
                <a:ext cx="350908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latin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63503" name="Text Box 28"/>
              <p:cNvSpPr txBox="1">
                <a:spLocks noChangeArrowheads="1"/>
              </p:cNvSpPr>
              <p:nvPr/>
            </p:nvSpPr>
            <p:spPr bwMode="auto">
              <a:xfrm>
                <a:off x="1123714" y="2465886"/>
                <a:ext cx="403305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i="0">
                    <a:latin typeface="Arial" pitchFamily="34" charset="0"/>
                    <a:cs typeface="Arial" pitchFamily="34" charset="0"/>
                  </a:rPr>
                  <a:t>C</a:t>
                </a:r>
                <a:r>
                  <a:rPr lang="ja-JP" altLang="en-US" i="0">
                    <a:latin typeface="Arial" pitchFamily="34" charset="0"/>
                    <a:cs typeface="Arial" pitchFamily="34" charset="0"/>
                  </a:rPr>
                  <a:t>’</a:t>
                </a:r>
                <a:endParaRPr lang="en-US" i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3504" name="Line 17"/>
              <p:cNvSpPr>
                <a:spLocks noChangeShapeType="1"/>
              </p:cNvSpPr>
              <p:nvPr/>
            </p:nvSpPr>
            <p:spPr bwMode="auto">
              <a:xfrm>
                <a:off x="1687389" y="3165957"/>
                <a:ext cx="720869" cy="2984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3505" name="Line 18"/>
              <p:cNvSpPr>
                <a:spLocks noChangeShapeType="1"/>
              </p:cNvSpPr>
              <p:nvPr/>
            </p:nvSpPr>
            <p:spPr bwMode="auto">
              <a:xfrm>
                <a:off x="2673423" y="2872277"/>
                <a:ext cx="0" cy="504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3506" name="Line 19"/>
              <p:cNvSpPr>
                <a:spLocks noChangeShapeType="1"/>
              </p:cNvSpPr>
              <p:nvPr/>
            </p:nvSpPr>
            <p:spPr bwMode="auto">
              <a:xfrm flipH="1">
                <a:off x="2863961" y="2996099"/>
                <a:ext cx="892353" cy="484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3507" name="Line 20"/>
              <p:cNvSpPr>
                <a:spLocks noChangeShapeType="1"/>
              </p:cNvSpPr>
              <p:nvPr/>
            </p:nvSpPr>
            <p:spPr bwMode="auto">
              <a:xfrm flipV="1">
                <a:off x="2673423" y="3605685"/>
                <a:ext cx="12703" cy="7095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grpSp>
            <p:nvGrpSpPr>
              <p:cNvPr id="164885" name="Group 47"/>
              <p:cNvGrpSpPr>
                <a:grpSpLocks/>
              </p:cNvGrpSpPr>
              <p:nvPr/>
            </p:nvGrpSpPr>
            <p:grpSpPr bwMode="auto">
              <a:xfrm>
                <a:off x="747936" y="2733042"/>
                <a:ext cx="914403" cy="690308"/>
                <a:chOff x="1046480" y="3962400"/>
                <a:chExt cx="1026163" cy="761428"/>
              </a:xfrm>
            </p:grpSpPr>
            <p:sp>
              <p:nvSpPr>
                <p:cNvPr id="82" name="Rectangle 48"/>
                <p:cNvSpPr>
                  <a:spLocks noChangeArrowheads="1"/>
                </p:cNvSpPr>
                <p:nvPr/>
              </p:nvSpPr>
              <p:spPr bwMode="auto">
                <a:xfrm rot="-5400000">
                  <a:off x="1893247" y="4299441"/>
                  <a:ext cx="110313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4920" name="Group 49"/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4921" name="Picture 50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6"/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4922" name="Freeform 51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886" name="Group 48"/>
              <p:cNvGrpSpPr>
                <a:grpSpLocks/>
              </p:cNvGrpSpPr>
              <p:nvPr/>
            </p:nvGrpSpPr>
            <p:grpSpPr bwMode="auto">
              <a:xfrm>
                <a:off x="3539588" y="2669737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4915" name="Group 44"/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4917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4918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9" name="Rectangle 43"/>
                <p:cNvSpPr>
                  <a:spLocks noChangeArrowheads="1"/>
                </p:cNvSpPr>
                <p:nvPr/>
              </p:nvSpPr>
              <p:spPr bwMode="auto">
                <a:xfrm rot="-5400000">
                  <a:off x="7440190" y="4309334"/>
                  <a:ext cx="126274" cy="195358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50" name="Rectangle 43"/>
              <p:cNvSpPr>
                <a:spLocks noChangeArrowheads="1"/>
              </p:cNvSpPr>
              <p:nvPr/>
            </p:nvSpPr>
            <p:spPr bwMode="auto">
              <a:xfrm>
                <a:off x="2614674" y="2705593"/>
                <a:ext cx="109559" cy="165096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64888" name="Group 44"/>
              <p:cNvGrpSpPr>
                <a:grpSpLocks/>
              </p:cNvGrpSpPr>
              <p:nvPr/>
            </p:nvGrpSpPr>
            <p:grpSpPr bwMode="auto">
              <a:xfrm>
                <a:off x="2233637" y="2138292"/>
                <a:ext cx="853440" cy="741680"/>
                <a:chOff x="-44" y="1473"/>
                <a:chExt cx="981" cy="1105"/>
              </a:xfrm>
            </p:grpSpPr>
            <p:pic>
              <p:nvPicPr>
                <p:cNvPr id="164913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4914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64889" name="Group 51"/>
              <p:cNvGrpSpPr>
                <a:grpSpLocks/>
              </p:cNvGrpSpPr>
              <p:nvPr/>
            </p:nvGrpSpPr>
            <p:grpSpPr bwMode="auto">
              <a:xfrm>
                <a:off x="2060917" y="4279843"/>
                <a:ext cx="853440" cy="835329"/>
                <a:chOff x="8077200" y="3320111"/>
                <a:chExt cx="853440" cy="835329"/>
              </a:xfrm>
            </p:grpSpPr>
            <p:sp>
              <p:nvSpPr>
                <p:cNvPr id="72" name="Rectangle 43"/>
                <p:cNvSpPr>
                  <a:spLocks noChangeArrowheads="1"/>
                </p:cNvSpPr>
                <p:nvPr/>
              </p:nvSpPr>
              <p:spPr bwMode="auto">
                <a:xfrm>
                  <a:off x="8630957" y="3320624"/>
                  <a:ext cx="111147" cy="165096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4910" name="Group 44"/>
                <p:cNvGrpSpPr>
                  <a:grpSpLocks/>
                </p:cNvGrpSpPr>
                <p:nvPr/>
              </p:nvGrpSpPr>
              <p:grpSpPr bwMode="auto">
                <a:xfrm>
                  <a:off x="8077200" y="3413760"/>
                  <a:ext cx="853440" cy="741680"/>
                  <a:chOff x="-44" y="1473"/>
                  <a:chExt cx="981" cy="1105"/>
                </a:xfrm>
              </p:grpSpPr>
              <p:pic>
                <p:nvPicPr>
                  <p:cNvPr id="164911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4912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pic>
            <p:nvPicPr>
              <p:cNvPr id="63513" name="Picture 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4913" y="3316766"/>
                <a:ext cx="603370" cy="341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64891" name="Group 53"/>
              <p:cNvGrpSpPr>
                <a:grpSpLocks/>
              </p:cNvGrpSpPr>
              <p:nvPr/>
            </p:nvGrpSpPr>
            <p:grpSpPr bwMode="auto">
              <a:xfrm>
                <a:off x="731524" y="3616962"/>
                <a:ext cx="914403" cy="690308"/>
                <a:chOff x="1046480" y="3962400"/>
                <a:chExt cx="1026163" cy="761428"/>
              </a:xfrm>
            </p:grpSpPr>
            <p:sp>
              <p:nvSpPr>
                <p:cNvPr id="68" name="Rectangle 48"/>
                <p:cNvSpPr>
                  <a:spLocks noChangeArrowheads="1"/>
                </p:cNvSpPr>
                <p:nvPr/>
              </p:nvSpPr>
              <p:spPr bwMode="auto">
                <a:xfrm rot="-5400000">
                  <a:off x="1893846" y="4299769"/>
                  <a:ext cx="110314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4906" name="Group 49"/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4907" name="Picture 50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6"/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4908" name="Freeform 51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892" name="Group 54"/>
              <p:cNvGrpSpPr>
                <a:grpSpLocks/>
              </p:cNvGrpSpPr>
              <p:nvPr/>
            </p:nvGrpSpPr>
            <p:grpSpPr bwMode="auto">
              <a:xfrm>
                <a:off x="3410634" y="3567725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4901" name="Group 44"/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4903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4904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5" name="Rectangle 43"/>
                <p:cNvSpPr>
                  <a:spLocks noChangeArrowheads="1"/>
                </p:cNvSpPr>
                <p:nvPr/>
              </p:nvSpPr>
              <p:spPr bwMode="auto">
                <a:xfrm rot="-5400000">
                  <a:off x="7438739" y="4308075"/>
                  <a:ext cx="128105" cy="197237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63516" name="Line 17"/>
              <p:cNvSpPr>
                <a:spLocks noChangeShapeType="1"/>
              </p:cNvSpPr>
              <p:nvPr/>
            </p:nvSpPr>
            <p:spPr bwMode="auto">
              <a:xfrm flipV="1">
                <a:off x="1660396" y="3600922"/>
                <a:ext cx="744686" cy="4508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3517" name="Line 19"/>
              <p:cNvSpPr>
                <a:spLocks noChangeShapeType="1"/>
              </p:cNvSpPr>
              <p:nvPr/>
            </p:nvSpPr>
            <p:spPr bwMode="auto">
              <a:xfrm flipH="1" flipV="1">
                <a:off x="2968756" y="3545361"/>
                <a:ext cx="646242" cy="3381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63518" name="Text Box 35"/>
              <p:cNvSpPr txBox="1">
                <a:spLocks noChangeArrowheads="1"/>
              </p:cNvSpPr>
              <p:nvPr/>
            </p:nvSpPr>
            <p:spPr bwMode="auto">
              <a:xfrm>
                <a:off x="2401907" y="3026260"/>
                <a:ext cx="312799" cy="369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63519" name="Text Box 36"/>
              <p:cNvSpPr txBox="1">
                <a:spLocks noChangeArrowheads="1"/>
              </p:cNvSpPr>
              <p:nvPr/>
            </p:nvSpPr>
            <p:spPr bwMode="auto">
              <a:xfrm>
                <a:off x="2903656" y="3051660"/>
                <a:ext cx="323914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63520" name="Text Box 37"/>
              <p:cNvSpPr txBox="1">
                <a:spLocks noChangeArrowheads="1"/>
              </p:cNvSpPr>
              <p:nvPr/>
            </p:nvSpPr>
            <p:spPr bwMode="auto">
              <a:xfrm>
                <a:off x="3125951" y="3710457"/>
                <a:ext cx="322326" cy="366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63521" name="Text Box 38"/>
              <p:cNvSpPr txBox="1">
                <a:spLocks noChangeArrowheads="1"/>
              </p:cNvSpPr>
              <p:nvPr/>
            </p:nvSpPr>
            <p:spPr bwMode="auto">
              <a:xfrm>
                <a:off x="2640079" y="3654896"/>
                <a:ext cx="323914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63522" name="Text Box 39"/>
              <p:cNvSpPr txBox="1">
                <a:spLocks noChangeArrowheads="1"/>
              </p:cNvSpPr>
              <p:nvPr/>
            </p:nvSpPr>
            <p:spPr bwMode="auto">
              <a:xfrm>
                <a:off x="2070052" y="3704108"/>
                <a:ext cx="323914" cy="366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5</a:t>
                </a:r>
              </a:p>
            </p:txBody>
          </p:sp>
          <p:sp>
            <p:nvSpPr>
              <p:cNvPr id="63523" name="Text Box 40"/>
              <p:cNvSpPr txBox="1">
                <a:spLocks noChangeArrowheads="1"/>
              </p:cNvSpPr>
              <p:nvPr/>
            </p:nvSpPr>
            <p:spPr bwMode="auto">
              <a:xfrm>
                <a:off x="2039884" y="3080234"/>
                <a:ext cx="319151" cy="369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smtClean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6</a:t>
                </a:r>
              </a:p>
            </p:txBody>
          </p:sp>
        </p:grpSp>
      </p:grpSp>
      <p:sp>
        <p:nvSpPr>
          <p:cNvPr id="58" name="Rectangle 3"/>
          <p:cNvSpPr txBox="1">
            <a:spLocks noChangeArrowheads="1"/>
          </p:cNvSpPr>
          <p:nvPr/>
        </p:nvSpPr>
        <p:spPr bwMode="auto">
          <a:xfrm>
            <a:off x="477838" y="2566988"/>
            <a:ext cx="4878387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ts val="3000"/>
              </a:lnSpc>
              <a:defRPr/>
            </a:pPr>
            <a:r>
              <a:rPr lang="en-US" u="sng" dirty="0" smtClean="0">
                <a:solidFill>
                  <a:srgbClr val="CC0000"/>
                </a:solidFill>
              </a:rPr>
              <a:t>A:</a:t>
            </a:r>
            <a:r>
              <a:rPr lang="en-US" dirty="0" smtClean="0">
                <a:solidFill>
                  <a:srgbClr val="CC0000"/>
                </a:solidFill>
              </a:rPr>
              <a:t>  </a:t>
            </a:r>
            <a:r>
              <a:rPr lang="en-US" dirty="0" smtClean="0"/>
              <a:t>each switch has a </a:t>
            </a:r>
            <a:r>
              <a:rPr lang="en-US" dirty="0" smtClean="0">
                <a:solidFill>
                  <a:srgbClr val="CC0000"/>
                </a:solidFill>
              </a:rPr>
              <a:t>switch table,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each entry: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(MAC address of host, interface to reach host, time stamp)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looks like a routing table!</a:t>
            </a:r>
          </a:p>
        </p:txBody>
      </p:sp>
      <p:pic>
        <p:nvPicPr>
          <p:cNvPr id="164871" name="Picture 22" descr="underline_base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5625" y="89852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36575" y="5043488"/>
            <a:ext cx="5040313" cy="147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75000"/>
              </a:lnSpc>
              <a:buFont typeface="Wingdings" charset="0"/>
              <a:buNone/>
              <a:defRPr/>
            </a:pPr>
            <a:r>
              <a:rPr lang="en-US" u="sng" dirty="0" smtClean="0">
                <a:solidFill>
                  <a:srgbClr val="CC0000"/>
                </a:solidFill>
              </a:rPr>
              <a:t>Q: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how are entries created, maintained in switch table? 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 smtClean="0"/>
              <a:t>something like a routing protocol?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11880" y="3219480"/>
              <a:ext cx="730800" cy="2862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2520" y="3210120"/>
                <a:ext cx="749520" cy="304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65"/>
    </mc:Choice>
    <mc:Fallback>
      <p:transition spd="slow" advTm="69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8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13" name="Group 36"/>
          <p:cNvGrpSpPr>
            <a:grpSpLocks/>
          </p:cNvGrpSpPr>
          <p:nvPr/>
        </p:nvGrpSpPr>
        <p:grpSpPr bwMode="auto">
          <a:xfrm>
            <a:off x="4456113" y="1216025"/>
            <a:ext cx="3660775" cy="3600450"/>
            <a:chOff x="731524" y="1819788"/>
            <a:chExt cx="3661504" cy="3600334"/>
          </a:xfrm>
        </p:grpSpPr>
        <p:sp>
          <p:nvSpPr>
            <p:cNvPr id="65565" name="Text Box 23"/>
            <p:cNvSpPr txBox="1">
              <a:spLocks noChangeArrowheads="1"/>
            </p:cNvSpPr>
            <p:nvPr/>
          </p:nvSpPr>
          <p:spPr bwMode="auto">
            <a:xfrm>
              <a:off x="2655957" y="1819788"/>
              <a:ext cx="350907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5566" name="Text Box 24"/>
            <p:cNvSpPr txBox="1">
              <a:spLocks noChangeArrowheads="1"/>
            </p:cNvSpPr>
            <p:nvPr/>
          </p:nvSpPr>
          <p:spPr bwMode="auto">
            <a:xfrm>
              <a:off x="2371738" y="5050247"/>
              <a:ext cx="371549" cy="3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ja-JP" alt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567" name="Text Box 25"/>
            <p:cNvSpPr txBox="1">
              <a:spLocks noChangeArrowheads="1"/>
            </p:cNvSpPr>
            <p:nvPr/>
          </p:nvSpPr>
          <p:spPr bwMode="auto">
            <a:xfrm>
              <a:off x="3988134" y="2419844"/>
              <a:ext cx="338205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5568" name="Text Box 26"/>
            <p:cNvSpPr txBox="1">
              <a:spLocks noChangeArrowheads="1"/>
            </p:cNvSpPr>
            <p:nvPr/>
          </p:nvSpPr>
          <p:spPr bwMode="auto">
            <a:xfrm>
              <a:off x="995101" y="4188262"/>
              <a:ext cx="390603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ja-JP" alt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569" name="Text Box 27"/>
            <p:cNvSpPr txBox="1">
              <a:spLocks noChangeArrowheads="1"/>
            </p:cNvSpPr>
            <p:nvPr/>
          </p:nvSpPr>
          <p:spPr bwMode="auto">
            <a:xfrm>
              <a:off x="3740435" y="4188262"/>
              <a:ext cx="350908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65570" name="Text Box 28"/>
            <p:cNvSpPr txBox="1">
              <a:spLocks noChangeArrowheads="1"/>
            </p:cNvSpPr>
            <p:nvPr/>
          </p:nvSpPr>
          <p:spPr bwMode="auto">
            <a:xfrm>
              <a:off x="1123714" y="2465880"/>
              <a:ext cx="403305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C</a:t>
              </a:r>
              <a:r>
                <a:rPr lang="ja-JP" alt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571" name="Line 17"/>
            <p:cNvSpPr>
              <a:spLocks noChangeShapeType="1"/>
            </p:cNvSpPr>
            <p:nvPr/>
          </p:nvSpPr>
          <p:spPr bwMode="auto">
            <a:xfrm>
              <a:off x="1687389" y="3165945"/>
              <a:ext cx="720869" cy="298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72" name="Line 18"/>
            <p:cNvSpPr>
              <a:spLocks noChangeShapeType="1"/>
            </p:cNvSpPr>
            <p:nvPr/>
          </p:nvSpPr>
          <p:spPr bwMode="auto">
            <a:xfrm>
              <a:off x="2673423" y="2872267"/>
              <a:ext cx="0" cy="5048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73" name="Line 19"/>
            <p:cNvSpPr>
              <a:spLocks noChangeShapeType="1"/>
            </p:cNvSpPr>
            <p:nvPr/>
          </p:nvSpPr>
          <p:spPr bwMode="auto">
            <a:xfrm flipH="1">
              <a:off x="2863961" y="2996088"/>
              <a:ext cx="892353" cy="484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74" name="Line 20"/>
            <p:cNvSpPr>
              <a:spLocks noChangeShapeType="1"/>
            </p:cNvSpPr>
            <p:nvPr/>
          </p:nvSpPr>
          <p:spPr bwMode="auto">
            <a:xfrm flipV="1">
              <a:off x="2673423" y="3605668"/>
              <a:ext cx="12703" cy="7095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66950" name="Group 47"/>
            <p:cNvGrpSpPr>
              <a:grpSpLocks/>
            </p:cNvGrpSpPr>
            <p:nvPr/>
          </p:nvGrpSpPr>
          <p:grpSpPr bwMode="auto">
            <a:xfrm>
              <a:off x="747936" y="2733042"/>
              <a:ext cx="914403" cy="690308"/>
              <a:chOff x="1046480" y="3962400"/>
              <a:chExt cx="1026163" cy="761428"/>
            </a:xfrm>
          </p:grpSpPr>
          <p:sp>
            <p:nvSpPr>
              <p:cNvPr id="100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248" y="4299428"/>
                <a:ext cx="110312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66985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66986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6987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66951" name="Group 48"/>
            <p:cNvGrpSpPr>
              <a:grpSpLocks/>
            </p:cNvGrpSpPr>
            <p:nvPr/>
          </p:nvGrpSpPr>
          <p:grpSpPr bwMode="auto">
            <a:xfrm>
              <a:off x="3539588" y="2669737"/>
              <a:ext cx="853440" cy="741680"/>
              <a:chOff x="7179310" y="4033520"/>
              <a:chExt cx="1009650" cy="855028"/>
            </a:xfrm>
          </p:grpSpPr>
          <p:grpSp>
            <p:nvGrpSpPr>
              <p:cNvPr id="166980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66982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6983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97" name="Rectangle 43"/>
              <p:cNvSpPr>
                <a:spLocks noChangeArrowheads="1"/>
              </p:cNvSpPr>
              <p:nvPr/>
            </p:nvSpPr>
            <p:spPr bwMode="auto">
              <a:xfrm rot="-5400000">
                <a:off x="7440190" y="4309323"/>
                <a:ext cx="126273" cy="19535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68" name="Rectangle 43"/>
            <p:cNvSpPr>
              <a:spLocks noChangeArrowheads="1"/>
            </p:cNvSpPr>
            <p:nvPr/>
          </p:nvSpPr>
          <p:spPr bwMode="auto">
            <a:xfrm>
              <a:off x="2614674" y="2705584"/>
              <a:ext cx="109559" cy="16509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166953" name="Group 44"/>
            <p:cNvGrpSpPr>
              <a:grpSpLocks/>
            </p:cNvGrpSpPr>
            <p:nvPr/>
          </p:nvGrpSpPr>
          <p:grpSpPr bwMode="auto">
            <a:xfrm>
              <a:off x="2233637" y="2138292"/>
              <a:ext cx="853440" cy="741680"/>
              <a:chOff x="-44" y="1473"/>
              <a:chExt cx="981" cy="1105"/>
            </a:xfrm>
          </p:grpSpPr>
          <p:pic>
            <p:nvPicPr>
              <p:cNvPr id="16697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697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6954" name="Group 51"/>
            <p:cNvGrpSpPr>
              <a:grpSpLocks/>
            </p:cNvGrpSpPr>
            <p:nvPr/>
          </p:nvGrpSpPr>
          <p:grpSpPr bwMode="auto">
            <a:xfrm>
              <a:off x="2060917" y="4279843"/>
              <a:ext cx="853440" cy="835329"/>
              <a:chOff x="8077200" y="3320111"/>
              <a:chExt cx="853440" cy="835329"/>
            </a:xfrm>
          </p:grpSpPr>
          <p:sp>
            <p:nvSpPr>
              <p:cNvPr id="90" name="Rectangle 43"/>
              <p:cNvSpPr>
                <a:spLocks noChangeArrowheads="1"/>
              </p:cNvSpPr>
              <p:nvPr/>
            </p:nvSpPr>
            <p:spPr bwMode="auto">
              <a:xfrm>
                <a:off x="8630957" y="3320602"/>
                <a:ext cx="111147" cy="165095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66975" name="Group 44"/>
              <p:cNvGrpSpPr>
                <a:grpSpLocks/>
              </p:cNvGrpSpPr>
              <p:nvPr/>
            </p:nvGrpSpPr>
            <p:grpSpPr bwMode="auto">
              <a:xfrm>
                <a:off x="8077200" y="3413760"/>
                <a:ext cx="853440" cy="741680"/>
                <a:chOff x="-44" y="1473"/>
                <a:chExt cx="981" cy="1105"/>
              </a:xfrm>
            </p:grpSpPr>
            <p:pic>
              <p:nvPicPr>
                <p:cNvPr id="166976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6977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pic>
          <p:nvPicPr>
            <p:cNvPr id="65580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13" y="3316753"/>
              <a:ext cx="603370" cy="341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66956" name="Group 53"/>
            <p:cNvGrpSpPr>
              <a:grpSpLocks/>
            </p:cNvGrpSpPr>
            <p:nvPr/>
          </p:nvGrpSpPr>
          <p:grpSpPr bwMode="auto">
            <a:xfrm>
              <a:off x="731524" y="3616962"/>
              <a:ext cx="914403" cy="690308"/>
              <a:chOff x="1046480" y="3962400"/>
              <a:chExt cx="1026163" cy="761428"/>
            </a:xfrm>
          </p:grpSpPr>
          <p:sp>
            <p:nvSpPr>
              <p:cNvPr id="86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46" y="4299747"/>
                <a:ext cx="110313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66971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66972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6973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66957" name="Group 54"/>
            <p:cNvGrpSpPr>
              <a:grpSpLocks/>
            </p:cNvGrpSpPr>
            <p:nvPr/>
          </p:nvGrpSpPr>
          <p:grpSpPr bwMode="auto">
            <a:xfrm>
              <a:off x="3410634" y="3567725"/>
              <a:ext cx="853440" cy="741680"/>
              <a:chOff x="7179310" y="4033520"/>
              <a:chExt cx="1009650" cy="855028"/>
            </a:xfrm>
          </p:grpSpPr>
          <p:grpSp>
            <p:nvGrpSpPr>
              <p:cNvPr id="166966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66968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6969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83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739" y="4308053"/>
                <a:ext cx="128104" cy="197237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65583" name="Line 17"/>
            <p:cNvSpPr>
              <a:spLocks noChangeShapeType="1"/>
            </p:cNvSpPr>
            <p:nvPr/>
          </p:nvSpPr>
          <p:spPr bwMode="auto">
            <a:xfrm flipV="1">
              <a:off x="1660396" y="3600906"/>
              <a:ext cx="744686" cy="4508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84" name="Line 19"/>
            <p:cNvSpPr>
              <a:spLocks noChangeShapeType="1"/>
            </p:cNvSpPr>
            <p:nvPr/>
          </p:nvSpPr>
          <p:spPr bwMode="auto">
            <a:xfrm flipH="1" flipV="1">
              <a:off x="2968756" y="3545345"/>
              <a:ext cx="646242" cy="33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85" name="Text Box 35"/>
            <p:cNvSpPr txBox="1">
              <a:spLocks noChangeArrowheads="1"/>
            </p:cNvSpPr>
            <p:nvPr/>
          </p:nvSpPr>
          <p:spPr bwMode="auto">
            <a:xfrm>
              <a:off x="2401907" y="3026249"/>
              <a:ext cx="312799" cy="369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5586" name="Text Box 36"/>
            <p:cNvSpPr txBox="1">
              <a:spLocks noChangeArrowheads="1"/>
            </p:cNvSpPr>
            <p:nvPr/>
          </p:nvSpPr>
          <p:spPr bwMode="auto">
            <a:xfrm>
              <a:off x="2903656" y="3051648"/>
              <a:ext cx="323914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5587" name="Text Box 37"/>
            <p:cNvSpPr txBox="1">
              <a:spLocks noChangeArrowheads="1"/>
            </p:cNvSpPr>
            <p:nvPr/>
          </p:nvSpPr>
          <p:spPr bwMode="auto">
            <a:xfrm>
              <a:off x="3125951" y="3710440"/>
              <a:ext cx="322326" cy="3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5588" name="Text Box 38"/>
            <p:cNvSpPr txBox="1">
              <a:spLocks noChangeArrowheads="1"/>
            </p:cNvSpPr>
            <p:nvPr/>
          </p:nvSpPr>
          <p:spPr bwMode="auto">
            <a:xfrm>
              <a:off x="2640079" y="3654879"/>
              <a:ext cx="323914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5589" name="Text Box 39"/>
            <p:cNvSpPr txBox="1">
              <a:spLocks noChangeArrowheads="1"/>
            </p:cNvSpPr>
            <p:nvPr/>
          </p:nvSpPr>
          <p:spPr bwMode="auto">
            <a:xfrm>
              <a:off x="2070052" y="3704090"/>
              <a:ext cx="323914" cy="3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65590" name="Text Box 40"/>
            <p:cNvSpPr txBox="1">
              <a:spLocks noChangeArrowheads="1"/>
            </p:cNvSpPr>
            <p:nvPr/>
          </p:nvSpPr>
          <p:spPr bwMode="auto">
            <a:xfrm>
              <a:off x="2039884" y="3080222"/>
              <a:ext cx="319151" cy="369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6</a:t>
              </a:r>
            </a:p>
          </p:txBody>
        </p:sp>
      </p:grpSp>
      <p:sp>
        <p:nvSpPr>
          <p:cNvPr id="6553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655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FB4E8EFB-6B68-44AC-819A-CE6BB92DAE05}" type="slidenum">
              <a:rPr lang="en-US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55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73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Switch: self-learning</a:t>
            </a:r>
          </a:p>
        </p:txBody>
      </p:sp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9738" y="1339850"/>
            <a:ext cx="3935412" cy="4114800"/>
          </a:xfrm>
        </p:spPr>
        <p:txBody>
          <a:bodyPr/>
          <a:lstStyle/>
          <a:p>
            <a:r>
              <a:rPr lang="en-US" sz="2400" smtClean="0"/>
              <a:t>switch</a:t>
            </a:r>
            <a:r>
              <a:rPr lang="en-US" sz="2400" smtClean="0">
                <a:solidFill>
                  <a:srgbClr val="FF0000"/>
                </a:solidFill>
              </a:rPr>
              <a:t> </a:t>
            </a:r>
            <a:r>
              <a:rPr lang="en-US" sz="2400" i="1" smtClean="0">
                <a:solidFill>
                  <a:srgbClr val="CC0000"/>
                </a:solidFill>
              </a:rPr>
              <a:t>learns</a:t>
            </a:r>
            <a:r>
              <a:rPr lang="en-US" sz="2400" smtClean="0">
                <a:solidFill>
                  <a:srgbClr val="CC0000"/>
                </a:solidFill>
              </a:rPr>
              <a:t> </a:t>
            </a:r>
            <a:r>
              <a:rPr lang="en-US" sz="2400" smtClean="0"/>
              <a:t>which hosts can be reached through which interfaces</a:t>
            </a:r>
          </a:p>
          <a:p>
            <a:pPr lvl="1"/>
            <a:r>
              <a:rPr lang="en-US" smtClean="0"/>
              <a:t>when frame received, switch </a:t>
            </a:r>
            <a:r>
              <a:rPr lang="ja-JP" altLang="en-US" smtClean="0"/>
              <a:t>“</a:t>
            </a:r>
            <a:r>
              <a:rPr lang="en-US" altLang="ja-JP" smtClean="0"/>
              <a:t>learns</a:t>
            </a:r>
            <a:r>
              <a:rPr lang="ja-JP" altLang="en-US" smtClean="0"/>
              <a:t>”</a:t>
            </a:r>
            <a:r>
              <a:rPr lang="en-US" altLang="ja-JP" smtClean="0"/>
              <a:t>  location of sender: incoming LAN segment</a:t>
            </a:r>
          </a:p>
          <a:p>
            <a:pPr lvl="1"/>
            <a:r>
              <a:rPr lang="en-US" smtClean="0"/>
              <a:t>records sender/location pair in switch table</a:t>
            </a:r>
          </a:p>
        </p:txBody>
      </p:sp>
      <p:grpSp>
        <p:nvGrpSpPr>
          <p:cNvPr id="420900" name="Group 36"/>
          <p:cNvGrpSpPr>
            <a:grpSpLocks/>
          </p:cNvGrpSpPr>
          <p:nvPr/>
        </p:nvGrpSpPr>
        <p:grpSpPr bwMode="auto">
          <a:xfrm>
            <a:off x="6778625" y="1223963"/>
            <a:ext cx="1428750" cy="369887"/>
            <a:chOff x="1750" y="3514"/>
            <a:chExt cx="900" cy="233"/>
          </a:xfrm>
        </p:grpSpPr>
        <p:sp>
          <p:nvSpPr>
            <p:cNvPr id="65561" name="Rectangle 32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562" name="Text Box 33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563" name="Line 34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64" name="Line 35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420905" name="Group 41"/>
          <p:cNvGrpSpPr>
            <a:grpSpLocks/>
          </p:cNvGrpSpPr>
          <p:nvPr/>
        </p:nvGrpSpPr>
        <p:grpSpPr bwMode="auto">
          <a:xfrm>
            <a:off x="6994525" y="525463"/>
            <a:ext cx="1450975" cy="714375"/>
            <a:chOff x="4406" y="331"/>
            <a:chExt cx="914" cy="450"/>
          </a:xfrm>
        </p:grpSpPr>
        <p:sp>
          <p:nvSpPr>
            <p:cNvPr id="65557" name="Line 37"/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58" name="Line 38"/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59" name="Text Box 39"/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Source: A</a:t>
              </a:r>
            </a:p>
          </p:txBody>
        </p:sp>
        <p:sp>
          <p:nvSpPr>
            <p:cNvPr id="65560" name="Text Box 40"/>
            <p:cNvSpPr txBox="1">
              <a:spLocks noChangeArrowheads="1"/>
            </p:cNvSpPr>
            <p:nvPr/>
          </p:nvSpPr>
          <p:spPr bwMode="auto">
            <a:xfrm>
              <a:off x="4660" y="492"/>
              <a:ext cx="5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Dest: A</a:t>
              </a:r>
              <a:r>
                <a:rPr lang="ja-JP" altLang="en-US" sz="1600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sz="16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0911" name="Group 47"/>
          <p:cNvGrpSpPr>
            <a:grpSpLocks/>
          </p:cNvGrpSpPr>
          <p:nvPr/>
        </p:nvGrpSpPr>
        <p:grpSpPr bwMode="auto">
          <a:xfrm>
            <a:off x="3336925" y="4937125"/>
            <a:ext cx="3017838" cy="1444625"/>
            <a:chOff x="3441" y="3154"/>
            <a:chExt cx="1901" cy="910"/>
          </a:xfrm>
        </p:grpSpPr>
        <p:sp>
          <p:nvSpPr>
            <p:cNvPr id="65552" name="Rectangle 43"/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553" name="Text Box 42"/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65554" name="Line 44"/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55" name="Line 45"/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5556" name="Line 46"/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420912" name="Text Box 48"/>
          <p:cNvSpPr txBox="1">
            <a:spLocks noChangeArrowheads="1"/>
          </p:cNvSpPr>
          <p:nvPr/>
        </p:nvSpPr>
        <p:spPr bwMode="auto">
          <a:xfrm>
            <a:off x="6464300" y="5326063"/>
            <a:ext cx="172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420917" name="Group 53"/>
          <p:cNvGrpSpPr>
            <a:grpSpLocks/>
          </p:cNvGrpSpPr>
          <p:nvPr/>
        </p:nvGrpSpPr>
        <p:grpSpPr bwMode="auto">
          <a:xfrm>
            <a:off x="3771900" y="5370513"/>
            <a:ext cx="2471738" cy="376237"/>
            <a:chOff x="2376" y="3383"/>
            <a:chExt cx="1557" cy="237"/>
          </a:xfrm>
        </p:grpSpPr>
        <p:sp>
          <p:nvSpPr>
            <p:cNvPr id="65549" name="Text Box 49"/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5550" name="Text Box 50"/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5551" name="Text Box 51"/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pic>
        <p:nvPicPr>
          <p:cNvPr id="166923" name="Picture 21" descr="underline_base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31800" y="898525"/>
            <a:ext cx="50276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40120" y="1117440"/>
              <a:ext cx="3619800" cy="45406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0760" y="1108080"/>
                <a:ext cx="3638520" cy="4559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99"/>
    </mc:Choice>
    <mc:Fallback>
      <p:transition spd="slow" advTm="105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2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0.10694 0.11482 L -0.10694 0.24329 " pathEditMode="relative" rAng="0" ptsTypes="AAA">
                                      <p:cBhvr>
                                        <p:cTn id="31" dur="2000" fill="hold"/>
                                        <p:tgtEl>
                                          <p:spTgt spid="4209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0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09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665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2E020016-8688-4C21-927C-5FB98ECA6867}" type="slidenum">
              <a:rPr lang="en-US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509588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Switch: frame filtering/forwarding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238" y="1370013"/>
            <a:ext cx="8201025" cy="5095875"/>
          </a:xfrm>
        </p:spPr>
        <p:txBody>
          <a:bodyPr>
            <a:noAutofit/>
          </a:bodyPr>
          <a:lstStyle/>
          <a:p>
            <a:pPr>
              <a:buFont typeface="Wingdings" charset="0"/>
              <a:buNone/>
              <a:defRPr/>
            </a:pPr>
            <a:r>
              <a:rPr lang="en-US" dirty="0" smtClean="0">
                <a:ea typeface="ＭＳ Ｐゴシック" charset="0"/>
                <a:cs typeface="+mn-cs"/>
              </a:rPr>
              <a:t>when  </a:t>
            </a:r>
            <a:r>
              <a:rPr lang="en-US" dirty="0">
                <a:ea typeface="ＭＳ Ｐゴシック" charset="0"/>
                <a:cs typeface="+mn-cs"/>
              </a:rPr>
              <a:t>frame </a:t>
            </a:r>
            <a:r>
              <a:rPr lang="en-US" dirty="0" smtClean="0">
                <a:ea typeface="ＭＳ Ｐゴシック" charset="0"/>
                <a:cs typeface="+mn-cs"/>
              </a:rPr>
              <a:t>received at switch:</a:t>
            </a:r>
            <a:r>
              <a:rPr lang="en-US" dirty="0">
                <a:ea typeface="ＭＳ Ｐゴシック" charset="0"/>
                <a:cs typeface="+mn-cs"/>
              </a:rPr>
              <a:t/>
            </a:r>
            <a:br>
              <a:rPr lang="en-US" dirty="0">
                <a:ea typeface="ＭＳ Ｐゴシック" charset="0"/>
                <a:cs typeface="+mn-cs"/>
              </a:rPr>
            </a:br>
            <a:endParaRPr lang="en-US" dirty="0">
              <a:ea typeface="ＭＳ Ｐゴシック" charset="0"/>
              <a:cs typeface="+mn-cs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1. record </a:t>
            </a:r>
            <a:r>
              <a:rPr lang="en-US" dirty="0" smtClean="0">
                <a:ea typeface="ＭＳ Ｐゴシック" charset="0"/>
              </a:rPr>
              <a:t>incoming link, MAC address of sending </a:t>
            </a:r>
            <a:r>
              <a:rPr lang="en-US" dirty="0">
                <a:ea typeface="ＭＳ Ｐゴシック" charset="0"/>
              </a:rPr>
              <a:t>host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2. index switch table using MAC </a:t>
            </a:r>
            <a:r>
              <a:rPr lang="en-US" dirty="0" smtClean="0">
                <a:ea typeface="ＭＳ Ｐゴシック" charset="0"/>
              </a:rPr>
              <a:t>destination </a:t>
            </a:r>
            <a:r>
              <a:rPr lang="en-US" dirty="0">
                <a:ea typeface="ＭＳ Ｐゴシック" charset="0"/>
              </a:rPr>
              <a:t>address</a:t>
            </a:r>
            <a:endParaRPr lang="en-US" b="1" dirty="0">
              <a:solidFill>
                <a:schemeClr val="accent2"/>
              </a:solidFill>
              <a:ea typeface="ＭＳ Ｐゴシック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3. if</a:t>
            </a:r>
            <a:r>
              <a:rPr lang="en-US" b="1" dirty="0">
                <a:solidFill>
                  <a:schemeClr val="accent2"/>
                </a:solidFill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entry found for destination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  </a:t>
            </a: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then {</a:t>
            </a:r>
          </a:p>
          <a:p>
            <a:pPr lvl="1">
              <a:buFont typeface="Wingdings" charset="0"/>
              <a:buNone/>
              <a:defRPr/>
            </a:pPr>
            <a:r>
              <a:rPr lang="en-US" b="1" dirty="0">
                <a:solidFill>
                  <a:srgbClr val="000099"/>
                </a:solidFill>
                <a:ea typeface="ＭＳ Ｐゴシック" charset="0"/>
              </a:rPr>
              <a:t>     </a:t>
            </a: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if</a:t>
            </a:r>
            <a:r>
              <a:rPr lang="en-US" b="1" dirty="0">
                <a:solidFill>
                  <a:schemeClr val="accent2"/>
                </a:solidFill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destination </a:t>
            </a:r>
            <a:r>
              <a:rPr lang="en-US" dirty="0">
                <a:ea typeface="ＭＳ Ｐゴシック" charset="0"/>
              </a:rPr>
              <a:t>on segment from which frame arrived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       </a:t>
            </a: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then</a:t>
            </a:r>
            <a:r>
              <a:rPr lang="en-US" dirty="0">
                <a:ea typeface="ＭＳ Ｐゴシック" charset="0"/>
              </a:rPr>
              <a:t> drop </a:t>
            </a:r>
            <a:r>
              <a:rPr lang="en-US" dirty="0" smtClean="0">
                <a:ea typeface="ＭＳ Ｐゴシック" charset="0"/>
              </a:rPr>
              <a:t>frame</a:t>
            </a: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           </a:t>
            </a: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else</a:t>
            </a:r>
            <a:r>
              <a:rPr lang="en-US" dirty="0">
                <a:ea typeface="ＭＳ Ｐゴシック" charset="0"/>
              </a:rPr>
              <a:t> forward </a:t>
            </a:r>
            <a:r>
              <a:rPr lang="en-US" dirty="0" smtClean="0">
                <a:ea typeface="ＭＳ Ｐゴシック" charset="0"/>
              </a:rPr>
              <a:t>frame </a:t>
            </a:r>
            <a:r>
              <a:rPr lang="en-US" dirty="0">
                <a:ea typeface="ＭＳ Ｐゴシック" charset="0"/>
              </a:rPr>
              <a:t>on interface </a:t>
            </a:r>
            <a:r>
              <a:rPr lang="en-US" dirty="0" smtClean="0">
                <a:ea typeface="ＭＳ Ｐゴシック" charset="0"/>
              </a:rPr>
              <a:t>indicated by entry</a:t>
            </a: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     </a:t>
            </a:r>
            <a:r>
              <a:rPr lang="en-US" b="1" dirty="0">
                <a:solidFill>
                  <a:schemeClr val="accent2"/>
                </a:solidFill>
                <a:ea typeface="ＭＳ Ｐゴシック" charset="0"/>
              </a:rPr>
              <a:t>  </a:t>
            </a: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}</a:t>
            </a:r>
            <a:r>
              <a:rPr lang="en-US" b="1" dirty="0">
                <a:solidFill>
                  <a:schemeClr val="accent2"/>
                </a:solidFill>
                <a:ea typeface="ＭＳ Ｐゴシック" charset="0"/>
              </a:rPr>
              <a:t>   </a:t>
            </a: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      </a:t>
            </a:r>
            <a:r>
              <a:rPr lang="en-US" dirty="0">
                <a:solidFill>
                  <a:srgbClr val="000099"/>
                </a:solidFill>
                <a:ea typeface="ＭＳ Ｐゴシック" charset="0"/>
              </a:rPr>
              <a:t>else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flood  /* forward on all interfaces except arriving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                         interface */</a:t>
            </a:r>
            <a:endParaRPr lang="en-US" dirty="0">
              <a:ea typeface="ＭＳ Ｐゴシック" charset="0"/>
            </a:endParaRPr>
          </a:p>
          <a:p>
            <a:pPr lvl="3">
              <a:buFontTx/>
              <a:buNone/>
              <a:defRPr/>
            </a:pPr>
            <a:r>
              <a:rPr lang="en-US" sz="2400" dirty="0">
                <a:latin typeface="Times New Roman" charset="0"/>
                <a:ea typeface="ＭＳ Ｐゴシック" charset="0"/>
              </a:rPr>
              <a:t>  </a:t>
            </a:r>
          </a:p>
        </p:txBody>
      </p:sp>
      <p:pic>
        <p:nvPicPr>
          <p:cNvPr id="168965" name="Picture 17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4513" y="8413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1"/>
    </mc:Choice>
    <mc:Fallback>
      <p:transition spd="slow" advTm="13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09" name="Group 36"/>
          <p:cNvGrpSpPr>
            <a:grpSpLocks/>
          </p:cNvGrpSpPr>
          <p:nvPr/>
        </p:nvGrpSpPr>
        <p:grpSpPr bwMode="auto">
          <a:xfrm>
            <a:off x="4456113" y="1216025"/>
            <a:ext cx="3660775" cy="3600450"/>
            <a:chOff x="731524" y="1819788"/>
            <a:chExt cx="3661504" cy="3600334"/>
          </a:xfrm>
        </p:grpSpPr>
        <p:sp>
          <p:nvSpPr>
            <p:cNvPr id="67650" name="Text Box 23"/>
            <p:cNvSpPr txBox="1">
              <a:spLocks noChangeArrowheads="1"/>
            </p:cNvSpPr>
            <p:nvPr/>
          </p:nvSpPr>
          <p:spPr bwMode="auto">
            <a:xfrm>
              <a:off x="2655957" y="1819788"/>
              <a:ext cx="350907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7651" name="Text Box 24"/>
            <p:cNvSpPr txBox="1">
              <a:spLocks noChangeArrowheads="1"/>
            </p:cNvSpPr>
            <p:nvPr/>
          </p:nvSpPr>
          <p:spPr bwMode="auto">
            <a:xfrm>
              <a:off x="2371738" y="5050247"/>
              <a:ext cx="371549" cy="3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ja-JP" alt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52" name="Text Box 25"/>
            <p:cNvSpPr txBox="1">
              <a:spLocks noChangeArrowheads="1"/>
            </p:cNvSpPr>
            <p:nvPr/>
          </p:nvSpPr>
          <p:spPr bwMode="auto">
            <a:xfrm>
              <a:off x="3988134" y="2419844"/>
              <a:ext cx="338205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7653" name="Text Box 26"/>
            <p:cNvSpPr txBox="1">
              <a:spLocks noChangeArrowheads="1"/>
            </p:cNvSpPr>
            <p:nvPr/>
          </p:nvSpPr>
          <p:spPr bwMode="auto">
            <a:xfrm>
              <a:off x="995101" y="4188262"/>
              <a:ext cx="390603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ja-JP" alt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54" name="Text Box 27"/>
            <p:cNvSpPr txBox="1">
              <a:spLocks noChangeArrowheads="1"/>
            </p:cNvSpPr>
            <p:nvPr/>
          </p:nvSpPr>
          <p:spPr bwMode="auto">
            <a:xfrm>
              <a:off x="3740435" y="4188262"/>
              <a:ext cx="350908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67655" name="Text Box 28"/>
            <p:cNvSpPr txBox="1">
              <a:spLocks noChangeArrowheads="1"/>
            </p:cNvSpPr>
            <p:nvPr/>
          </p:nvSpPr>
          <p:spPr bwMode="auto">
            <a:xfrm>
              <a:off x="1123714" y="2465880"/>
              <a:ext cx="403305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C</a:t>
              </a:r>
              <a:r>
                <a:rPr lang="ja-JP" alt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56" name="Line 17"/>
            <p:cNvSpPr>
              <a:spLocks noChangeShapeType="1"/>
            </p:cNvSpPr>
            <p:nvPr/>
          </p:nvSpPr>
          <p:spPr bwMode="auto">
            <a:xfrm>
              <a:off x="1687389" y="3165945"/>
              <a:ext cx="720869" cy="298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57" name="Line 18"/>
            <p:cNvSpPr>
              <a:spLocks noChangeShapeType="1"/>
            </p:cNvSpPr>
            <p:nvPr/>
          </p:nvSpPr>
          <p:spPr bwMode="auto">
            <a:xfrm>
              <a:off x="2673423" y="2872267"/>
              <a:ext cx="0" cy="5048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58" name="Line 19"/>
            <p:cNvSpPr>
              <a:spLocks noChangeShapeType="1"/>
            </p:cNvSpPr>
            <p:nvPr/>
          </p:nvSpPr>
          <p:spPr bwMode="auto">
            <a:xfrm flipH="1">
              <a:off x="2863961" y="2996088"/>
              <a:ext cx="892353" cy="484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59" name="Line 20"/>
            <p:cNvSpPr>
              <a:spLocks noChangeShapeType="1"/>
            </p:cNvSpPr>
            <p:nvPr/>
          </p:nvSpPr>
          <p:spPr bwMode="auto">
            <a:xfrm flipV="1">
              <a:off x="2673423" y="3605668"/>
              <a:ext cx="12703" cy="7095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71083" name="Group 47"/>
            <p:cNvGrpSpPr>
              <a:grpSpLocks/>
            </p:cNvGrpSpPr>
            <p:nvPr/>
          </p:nvGrpSpPr>
          <p:grpSpPr bwMode="auto">
            <a:xfrm>
              <a:off x="747936" y="2733042"/>
              <a:ext cx="914403" cy="690308"/>
              <a:chOff x="1046480" y="3962400"/>
              <a:chExt cx="1026163" cy="761428"/>
            </a:xfrm>
          </p:grpSpPr>
          <p:sp>
            <p:nvSpPr>
              <p:cNvPr id="186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248" y="4299428"/>
                <a:ext cx="110312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71118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71119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71120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71084" name="Group 48"/>
            <p:cNvGrpSpPr>
              <a:grpSpLocks/>
            </p:cNvGrpSpPr>
            <p:nvPr/>
          </p:nvGrpSpPr>
          <p:grpSpPr bwMode="auto">
            <a:xfrm>
              <a:off x="3539588" y="2669737"/>
              <a:ext cx="853440" cy="741680"/>
              <a:chOff x="7179310" y="4033520"/>
              <a:chExt cx="1009650" cy="855028"/>
            </a:xfrm>
          </p:grpSpPr>
          <p:grpSp>
            <p:nvGrpSpPr>
              <p:cNvPr id="171113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71115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71116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83" name="Rectangle 43"/>
              <p:cNvSpPr>
                <a:spLocks noChangeArrowheads="1"/>
              </p:cNvSpPr>
              <p:nvPr/>
            </p:nvSpPr>
            <p:spPr bwMode="auto">
              <a:xfrm rot="-5400000">
                <a:off x="7440190" y="4309323"/>
                <a:ext cx="126273" cy="19535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54" name="Rectangle 43"/>
            <p:cNvSpPr>
              <a:spLocks noChangeArrowheads="1"/>
            </p:cNvSpPr>
            <p:nvPr/>
          </p:nvSpPr>
          <p:spPr bwMode="auto">
            <a:xfrm>
              <a:off x="2614674" y="2705584"/>
              <a:ext cx="109559" cy="16509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171086" name="Group 44"/>
            <p:cNvGrpSpPr>
              <a:grpSpLocks/>
            </p:cNvGrpSpPr>
            <p:nvPr/>
          </p:nvGrpSpPr>
          <p:grpSpPr bwMode="auto">
            <a:xfrm>
              <a:off x="2233637" y="2138292"/>
              <a:ext cx="853440" cy="741680"/>
              <a:chOff x="-44" y="1473"/>
              <a:chExt cx="981" cy="1105"/>
            </a:xfrm>
          </p:grpSpPr>
          <p:pic>
            <p:nvPicPr>
              <p:cNvPr id="17111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1112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1087" name="Group 51"/>
            <p:cNvGrpSpPr>
              <a:grpSpLocks/>
            </p:cNvGrpSpPr>
            <p:nvPr/>
          </p:nvGrpSpPr>
          <p:grpSpPr bwMode="auto">
            <a:xfrm>
              <a:off x="2060917" y="4279843"/>
              <a:ext cx="853440" cy="835329"/>
              <a:chOff x="8077200" y="3320111"/>
              <a:chExt cx="853440" cy="835329"/>
            </a:xfrm>
          </p:grpSpPr>
          <p:sp>
            <p:nvSpPr>
              <p:cNvPr id="176" name="Rectangle 43"/>
              <p:cNvSpPr>
                <a:spLocks noChangeArrowheads="1"/>
              </p:cNvSpPr>
              <p:nvPr/>
            </p:nvSpPr>
            <p:spPr bwMode="auto">
              <a:xfrm>
                <a:off x="8630957" y="3320602"/>
                <a:ext cx="111147" cy="165095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71108" name="Group 44"/>
              <p:cNvGrpSpPr>
                <a:grpSpLocks/>
              </p:cNvGrpSpPr>
              <p:nvPr/>
            </p:nvGrpSpPr>
            <p:grpSpPr bwMode="auto">
              <a:xfrm>
                <a:off x="8077200" y="3413760"/>
                <a:ext cx="853440" cy="741680"/>
                <a:chOff x="-44" y="1473"/>
                <a:chExt cx="981" cy="1105"/>
              </a:xfrm>
            </p:grpSpPr>
            <p:pic>
              <p:nvPicPr>
                <p:cNvPr id="171109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71110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pic>
          <p:nvPicPr>
            <p:cNvPr id="67665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13" y="3316753"/>
              <a:ext cx="603370" cy="341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71089" name="Group 53"/>
            <p:cNvGrpSpPr>
              <a:grpSpLocks/>
            </p:cNvGrpSpPr>
            <p:nvPr/>
          </p:nvGrpSpPr>
          <p:grpSpPr bwMode="auto">
            <a:xfrm>
              <a:off x="731524" y="3616962"/>
              <a:ext cx="914403" cy="690308"/>
              <a:chOff x="1046480" y="3962400"/>
              <a:chExt cx="1026163" cy="761428"/>
            </a:xfrm>
          </p:grpSpPr>
          <p:sp>
            <p:nvSpPr>
              <p:cNvPr id="172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46" y="4299747"/>
                <a:ext cx="110313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71104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71105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71106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71090" name="Group 54"/>
            <p:cNvGrpSpPr>
              <a:grpSpLocks/>
            </p:cNvGrpSpPr>
            <p:nvPr/>
          </p:nvGrpSpPr>
          <p:grpSpPr bwMode="auto">
            <a:xfrm>
              <a:off x="3410634" y="3567725"/>
              <a:ext cx="853440" cy="741680"/>
              <a:chOff x="7179310" y="4033520"/>
              <a:chExt cx="1009650" cy="855028"/>
            </a:xfrm>
          </p:grpSpPr>
          <p:grpSp>
            <p:nvGrpSpPr>
              <p:cNvPr id="171099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71101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71102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69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739" y="4308053"/>
                <a:ext cx="128104" cy="197237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67668" name="Line 17"/>
            <p:cNvSpPr>
              <a:spLocks noChangeShapeType="1"/>
            </p:cNvSpPr>
            <p:nvPr/>
          </p:nvSpPr>
          <p:spPr bwMode="auto">
            <a:xfrm flipV="1">
              <a:off x="1660396" y="3600906"/>
              <a:ext cx="744686" cy="4508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69" name="Line 19"/>
            <p:cNvSpPr>
              <a:spLocks noChangeShapeType="1"/>
            </p:cNvSpPr>
            <p:nvPr/>
          </p:nvSpPr>
          <p:spPr bwMode="auto">
            <a:xfrm flipH="1" flipV="1">
              <a:off x="2968756" y="3545345"/>
              <a:ext cx="646242" cy="33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70" name="Text Box 35"/>
            <p:cNvSpPr txBox="1">
              <a:spLocks noChangeArrowheads="1"/>
            </p:cNvSpPr>
            <p:nvPr/>
          </p:nvSpPr>
          <p:spPr bwMode="auto">
            <a:xfrm>
              <a:off x="2401907" y="3026249"/>
              <a:ext cx="312799" cy="369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7671" name="Text Box 36"/>
            <p:cNvSpPr txBox="1">
              <a:spLocks noChangeArrowheads="1"/>
            </p:cNvSpPr>
            <p:nvPr/>
          </p:nvSpPr>
          <p:spPr bwMode="auto">
            <a:xfrm>
              <a:off x="2903656" y="3051648"/>
              <a:ext cx="323914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7672" name="Text Box 37"/>
            <p:cNvSpPr txBox="1">
              <a:spLocks noChangeArrowheads="1"/>
            </p:cNvSpPr>
            <p:nvPr/>
          </p:nvSpPr>
          <p:spPr bwMode="auto">
            <a:xfrm>
              <a:off x="3125951" y="3710440"/>
              <a:ext cx="322326" cy="3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7673" name="Text Box 38"/>
            <p:cNvSpPr txBox="1">
              <a:spLocks noChangeArrowheads="1"/>
            </p:cNvSpPr>
            <p:nvPr/>
          </p:nvSpPr>
          <p:spPr bwMode="auto">
            <a:xfrm>
              <a:off x="2640079" y="3654879"/>
              <a:ext cx="323914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7674" name="Text Box 39"/>
            <p:cNvSpPr txBox="1">
              <a:spLocks noChangeArrowheads="1"/>
            </p:cNvSpPr>
            <p:nvPr/>
          </p:nvSpPr>
          <p:spPr bwMode="auto">
            <a:xfrm>
              <a:off x="2070052" y="3704090"/>
              <a:ext cx="323914" cy="3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67675" name="Text Box 40"/>
            <p:cNvSpPr txBox="1">
              <a:spLocks noChangeArrowheads="1"/>
            </p:cNvSpPr>
            <p:nvPr/>
          </p:nvSpPr>
          <p:spPr bwMode="auto">
            <a:xfrm>
              <a:off x="2039884" y="3080222"/>
              <a:ext cx="319151" cy="369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6</a:t>
              </a:r>
            </a:p>
          </p:txBody>
        </p:sp>
      </p:grpSp>
      <p:sp>
        <p:nvSpPr>
          <p:cNvPr id="6758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675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F5C99B33-5DFE-426D-B652-610E663AF8E2}" type="slidenum">
              <a:rPr lang="en-US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141288"/>
            <a:ext cx="7508875" cy="1143000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Self-learning, forwarding: example</a:t>
            </a:r>
          </a:p>
        </p:txBody>
      </p:sp>
      <p:grpSp>
        <p:nvGrpSpPr>
          <p:cNvPr id="685088" name="Group 32"/>
          <p:cNvGrpSpPr>
            <a:grpSpLocks/>
          </p:cNvGrpSpPr>
          <p:nvPr/>
        </p:nvGrpSpPr>
        <p:grpSpPr bwMode="auto">
          <a:xfrm>
            <a:off x="6778625" y="1223963"/>
            <a:ext cx="1428750" cy="369887"/>
            <a:chOff x="1750" y="3514"/>
            <a:chExt cx="900" cy="233"/>
          </a:xfrm>
        </p:grpSpPr>
        <p:sp>
          <p:nvSpPr>
            <p:cNvPr id="67646" name="Rectangle 33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47" name="Text Box 34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48" name="Line 35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49" name="Line 36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685093" name="Group 37"/>
          <p:cNvGrpSpPr>
            <a:grpSpLocks/>
          </p:cNvGrpSpPr>
          <p:nvPr/>
        </p:nvGrpSpPr>
        <p:grpSpPr bwMode="auto">
          <a:xfrm>
            <a:off x="6994525" y="525463"/>
            <a:ext cx="1450975" cy="714375"/>
            <a:chOff x="4406" y="331"/>
            <a:chExt cx="914" cy="450"/>
          </a:xfrm>
        </p:grpSpPr>
        <p:sp>
          <p:nvSpPr>
            <p:cNvPr id="67642" name="Line 38"/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43" name="Line 39"/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44" name="Text Box 40"/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Source: A</a:t>
              </a:r>
            </a:p>
          </p:txBody>
        </p:sp>
        <p:sp>
          <p:nvSpPr>
            <p:cNvPr id="67645" name="Text Box 41"/>
            <p:cNvSpPr txBox="1">
              <a:spLocks noChangeArrowheads="1"/>
            </p:cNvSpPr>
            <p:nvPr/>
          </p:nvSpPr>
          <p:spPr bwMode="auto">
            <a:xfrm>
              <a:off x="4660" y="492"/>
              <a:ext cx="5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Dest: A</a:t>
              </a:r>
              <a:r>
                <a:rPr lang="ja-JP" altLang="en-US" sz="1600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sz="16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85098" name="Group 42"/>
          <p:cNvGrpSpPr>
            <a:grpSpLocks/>
          </p:cNvGrpSpPr>
          <p:nvPr/>
        </p:nvGrpSpPr>
        <p:grpSpPr bwMode="auto">
          <a:xfrm>
            <a:off x="3336925" y="4937125"/>
            <a:ext cx="3017838" cy="1444625"/>
            <a:chOff x="3441" y="3154"/>
            <a:chExt cx="1901" cy="910"/>
          </a:xfrm>
        </p:grpSpPr>
        <p:sp>
          <p:nvSpPr>
            <p:cNvPr id="67637" name="Rectangle 43"/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38" name="Text Box 44"/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67639" name="Line 45"/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40" name="Line 46"/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41" name="Line 47"/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685104" name="Text Box 48"/>
          <p:cNvSpPr txBox="1">
            <a:spLocks noChangeArrowheads="1"/>
          </p:cNvSpPr>
          <p:nvPr/>
        </p:nvSpPr>
        <p:spPr bwMode="auto">
          <a:xfrm>
            <a:off x="6437313" y="5326063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>
              <a:defRPr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685105" name="Group 49"/>
          <p:cNvGrpSpPr>
            <a:grpSpLocks/>
          </p:cNvGrpSpPr>
          <p:nvPr/>
        </p:nvGrpSpPr>
        <p:grpSpPr bwMode="auto">
          <a:xfrm>
            <a:off x="3771900" y="5370513"/>
            <a:ext cx="2471738" cy="376237"/>
            <a:chOff x="2376" y="3383"/>
            <a:chExt cx="1557" cy="237"/>
          </a:xfrm>
        </p:grpSpPr>
        <p:sp>
          <p:nvSpPr>
            <p:cNvPr id="67634" name="Text Box 50"/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7635" name="Text Box 51"/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7636" name="Text Box 52"/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685115" name="Group 59"/>
          <p:cNvGrpSpPr>
            <a:grpSpLocks/>
          </p:cNvGrpSpPr>
          <p:nvPr/>
        </p:nvGrpSpPr>
        <p:grpSpPr bwMode="auto">
          <a:xfrm>
            <a:off x="5799138" y="2881313"/>
            <a:ext cx="1428750" cy="369887"/>
            <a:chOff x="1750" y="3514"/>
            <a:chExt cx="900" cy="233"/>
          </a:xfrm>
        </p:grpSpPr>
        <p:sp>
          <p:nvSpPr>
            <p:cNvPr id="67630" name="Rectangle 6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31" name="Text Box 61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32" name="Line 6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33" name="Line 6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685120" name="Group 64"/>
          <p:cNvGrpSpPr>
            <a:grpSpLocks/>
          </p:cNvGrpSpPr>
          <p:nvPr/>
        </p:nvGrpSpPr>
        <p:grpSpPr bwMode="auto">
          <a:xfrm>
            <a:off x="5799138" y="2879725"/>
            <a:ext cx="1428750" cy="369888"/>
            <a:chOff x="1750" y="3514"/>
            <a:chExt cx="900" cy="233"/>
          </a:xfrm>
        </p:grpSpPr>
        <p:sp>
          <p:nvSpPr>
            <p:cNvPr id="67626" name="Rectangle 65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27" name="Text Box 66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28" name="Line 67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29" name="Line 68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685125" name="Group 69"/>
          <p:cNvGrpSpPr>
            <a:grpSpLocks/>
          </p:cNvGrpSpPr>
          <p:nvPr/>
        </p:nvGrpSpPr>
        <p:grpSpPr bwMode="auto">
          <a:xfrm>
            <a:off x="5799138" y="2882900"/>
            <a:ext cx="1428750" cy="369888"/>
            <a:chOff x="1750" y="3514"/>
            <a:chExt cx="900" cy="233"/>
          </a:xfrm>
        </p:grpSpPr>
        <p:sp>
          <p:nvSpPr>
            <p:cNvPr id="67622" name="Rectangle 7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23" name="Text Box 71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24" name="Line 7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25" name="Line 7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685130" name="Group 74"/>
          <p:cNvGrpSpPr>
            <a:grpSpLocks/>
          </p:cNvGrpSpPr>
          <p:nvPr/>
        </p:nvGrpSpPr>
        <p:grpSpPr bwMode="auto">
          <a:xfrm>
            <a:off x="5799138" y="2882900"/>
            <a:ext cx="1428750" cy="369888"/>
            <a:chOff x="1750" y="3514"/>
            <a:chExt cx="900" cy="233"/>
          </a:xfrm>
        </p:grpSpPr>
        <p:sp>
          <p:nvSpPr>
            <p:cNvPr id="67618" name="Rectangle 75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19" name="Text Box 76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20" name="Line 77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21" name="Line 78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685135" name="Group 79"/>
          <p:cNvGrpSpPr>
            <a:grpSpLocks/>
          </p:cNvGrpSpPr>
          <p:nvPr/>
        </p:nvGrpSpPr>
        <p:grpSpPr bwMode="auto">
          <a:xfrm>
            <a:off x="5795963" y="2879725"/>
            <a:ext cx="1428750" cy="369888"/>
            <a:chOff x="1750" y="3514"/>
            <a:chExt cx="900" cy="233"/>
          </a:xfrm>
        </p:grpSpPr>
        <p:sp>
          <p:nvSpPr>
            <p:cNvPr id="67614" name="Rectangle 8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15" name="Text Box 81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 i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16" name="Line 8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17" name="Line 8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685140" name="Rectangle 84"/>
          <p:cNvSpPr>
            <a:spLocks noGrp="1" noChangeArrowheads="1"/>
          </p:cNvSpPr>
          <p:nvPr>
            <p:ph type="body" idx="1"/>
          </p:nvPr>
        </p:nvSpPr>
        <p:spPr>
          <a:xfrm>
            <a:off x="285750" y="1508125"/>
            <a:ext cx="4044950" cy="944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frame destination, A</a:t>
            </a:r>
            <a:r>
              <a:rPr lang="en-US" altLang="en-US" smtClean="0"/>
              <a:t>’</a:t>
            </a:r>
            <a:r>
              <a:rPr lang="en-US" smtClean="0"/>
              <a:t>, locaton unknown:</a:t>
            </a:r>
            <a:endParaRPr lang="en-US" i="1" smtClean="0"/>
          </a:p>
        </p:txBody>
      </p:sp>
      <p:sp>
        <p:nvSpPr>
          <p:cNvPr id="685142" name="Text Box 86"/>
          <p:cNvSpPr txBox="1">
            <a:spLocks noChangeArrowheads="1"/>
          </p:cNvSpPr>
          <p:nvPr/>
        </p:nvSpPr>
        <p:spPr bwMode="auto">
          <a:xfrm>
            <a:off x="3349625" y="1847850"/>
            <a:ext cx="8382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 smtClean="0">
                <a:solidFill>
                  <a:srgbClr val="CC0000"/>
                </a:solidFill>
                <a:latin typeface="Gill Sans MT" charset="0"/>
              </a:rPr>
              <a:t>flood</a:t>
            </a:r>
          </a:p>
        </p:txBody>
      </p:sp>
      <p:grpSp>
        <p:nvGrpSpPr>
          <p:cNvPr id="685148" name="Group 92"/>
          <p:cNvGrpSpPr>
            <a:grpSpLocks/>
          </p:cNvGrpSpPr>
          <p:nvPr/>
        </p:nvGrpSpPr>
        <p:grpSpPr bwMode="auto">
          <a:xfrm>
            <a:off x="6130925" y="3981450"/>
            <a:ext cx="1428750" cy="369888"/>
            <a:chOff x="730" y="2472"/>
            <a:chExt cx="900" cy="233"/>
          </a:xfrm>
        </p:grpSpPr>
        <p:sp>
          <p:nvSpPr>
            <p:cNvPr id="67610" name="Rectangle 88"/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611" name="Text Box 89"/>
            <p:cNvSpPr txBox="1">
              <a:spLocks noChangeArrowheads="1"/>
            </p:cNvSpPr>
            <p:nvPr/>
          </p:nvSpPr>
          <p:spPr bwMode="auto"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ja-JP" altLang="en-US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’</a:t>
              </a:r>
              <a:r>
                <a:rPr lang="en-US" altLang="ja-JP" i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 A</a:t>
              </a:r>
              <a:endParaRPr lang="en-US" i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12" name="Line 90"/>
            <p:cNvSpPr>
              <a:spLocks noChangeShapeType="1"/>
            </p:cNvSpPr>
            <p:nvPr/>
          </p:nvSpPr>
          <p:spPr bwMode="auto">
            <a:xfrm>
              <a:off x="937" y="2493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7613" name="Line 91"/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685149" name="Rectangle 93"/>
          <p:cNvSpPr>
            <a:spLocks noChangeArrowheads="1"/>
          </p:cNvSpPr>
          <p:nvPr/>
        </p:nvSpPr>
        <p:spPr bwMode="auto">
          <a:xfrm>
            <a:off x="300038" y="2425700"/>
            <a:ext cx="40449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8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destination A location known:</a:t>
            </a:r>
            <a:endParaRPr lang="en-US" sz="2800" dirty="0">
              <a:solidFill>
                <a:srgbClr val="FF0000"/>
              </a:solidFill>
              <a:latin typeface="Gill Sans MT" charset="0"/>
              <a:ea typeface="ＭＳ Ｐゴシック" charset="0"/>
            </a:endParaRPr>
          </a:p>
        </p:txBody>
      </p:sp>
      <p:grpSp>
        <p:nvGrpSpPr>
          <p:cNvPr id="685150" name="Group 94"/>
          <p:cNvGrpSpPr>
            <a:grpSpLocks/>
          </p:cNvGrpSpPr>
          <p:nvPr/>
        </p:nvGrpSpPr>
        <p:grpSpPr bwMode="auto">
          <a:xfrm>
            <a:off x="3768725" y="5656263"/>
            <a:ext cx="2471738" cy="374650"/>
            <a:chOff x="2376" y="3383"/>
            <a:chExt cx="1557" cy="236"/>
          </a:xfrm>
        </p:grpSpPr>
        <p:sp>
          <p:nvSpPr>
            <p:cNvPr id="67607" name="Text Box 95"/>
            <p:cNvSpPr txBox="1">
              <a:spLocks noChangeArrowheads="1"/>
            </p:cNvSpPr>
            <p:nvPr/>
          </p:nvSpPr>
          <p:spPr bwMode="auto"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ja-JP" altLang="en-US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’</a:t>
              </a:r>
              <a:endPara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08" name="Text Box 96"/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7609" name="Text Box 97"/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685154" name="Rectangle 98"/>
          <p:cNvSpPr>
            <a:spLocks noChangeArrowheads="1"/>
          </p:cNvSpPr>
          <p:nvPr/>
        </p:nvSpPr>
        <p:spPr bwMode="auto">
          <a:xfrm>
            <a:off x="658813" y="2884488"/>
            <a:ext cx="372903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            selectively send </a:t>
            </a:r>
          </a:p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on just one link</a:t>
            </a:r>
          </a:p>
        </p:txBody>
      </p:sp>
      <p:pic>
        <p:nvPicPr>
          <p:cNvPr id="171029" name="Picture 18" descr="underline_base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7975" y="900113"/>
            <a:ext cx="63992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78160" y="2685960"/>
              <a:ext cx="2292840" cy="31435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8800" y="2676600"/>
                <a:ext cx="2311560" cy="3162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634"/>
    </mc:Choice>
    <mc:Fallback>
      <p:transition spd="slow" advTm="137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8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8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8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0.10694 0.11482 L -0.10694 0.24329 " pathEditMode="relative" rAng="0" ptsTypes="AAA">
                                      <p:cBhvr>
                                        <p:cTn id="31" dur="2000" fill="hold"/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85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63E-6 L -0.12118 -0.09814 " pathEditMode="relative" ptsTypes="AA">
                                      <p:cBhvr>
                                        <p:cTn id="49" dur="2000" fill="hold"/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-0.09532 0.1435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" y="72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03489 0.15509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" y="780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16163 0.06667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330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1545 -0.1023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-5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8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509 L -0.03767 -0.17014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0" y="-8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8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11 -0.1588 L -0.03472 -0.32871 " pathEditMode="relative" ptsTypes="AA">
                                      <p:cBhvr>
                                        <p:cTn id="102" dur="2000" fill="hold"/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85104" grpId="0"/>
      <p:bldP spid="685140" grpId="0" build="p"/>
      <p:bldP spid="685142" grpId="0"/>
      <p:bldP spid="685149" grpId="0" build="p"/>
      <p:bldP spid="68515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686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9E4669F6-18FF-4E9A-9120-0559540930FD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Interconnecting switches</a:t>
            </a:r>
          </a:p>
        </p:txBody>
      </p:sp>
      <p:sp>
        <p:nvSpPr>
          <p:cNvPr id="6861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98500" y="1320800"/>
            <a:ext cx="7881938" cy="68262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dirty="0">
                <a:ea typeface="ＭＳ Ｐゴシック" charset="0"/>
                <a:cs typeface="+mn-cs"/>
              </a:rPr>
              <a:t>switches can be connected together</a:t>
            </a:r>
          </a:p>
        </p:txBody>
      </p:sp>
      <p:sp>
        <p:nvSpPr>
          <p:cNvPr id="681030" name="Rectangle 70"/>
          <p:cNvSpPr>
            <a:spLocks noChangeArrowheads="1"/>
          </p:cNvSpPr>
          <p:nvPr/>
        </p:nvSpPr>
        <p:spPr bwMode="auto">
          <a:xfrm>
            <a:off x="690563" y="4535488"/>
            <a:ext cx="7881937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2800" u="sng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Q: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 sending from A to G - how does S</a:t>
            </a:r>
            <a:r>
              <a:rPr lang="en-US" sz="2800" i="0" baseline="-2500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1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 know to forward frame destined to F via S</a:t>
            </a:r>
            <a:r>
              <a:rPr lang="en-US" sz="2800" i="0" baseline="-2500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4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 and S</a:t>
            </a:r>
            <a:r>
              <a:rPr lang="en-US" sz="2800" i="0" baseline="-2500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3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?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800" u="sng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A:</a:t>
            </a:r>
            <a:r>
              <a:rPr lang="en-US" sz="2800" i="0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 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self learning! (works </a:t>
            </a:r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exactly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 the same as in single-switch case!)</a:t>
            </a:r>
          </a:p>
        </p:txBody>
      </p:sp>
      <p:grpSp>
        <p:nvGrpSpPr>
          <p:cNvPr id="173062" name="Group 1"/>
          <p:cNvGrpSpPr>
            <a:grpSpLocks/>
          </p:cNvGrpSpPr>
          <p:nvPr/>
        </p:nvGrpSpPr>
        <p:grpSpPr bwMode="auto">
          <a:xfrm>
            <a:off x="958850" y="2444750"/>
            <a:ext cx="2047875" cy="1358900"/>
            <a:chOff x="958850" y="2444750"/>
            <a:chExt cx="2048416" cy="1358710"/>
          </a:xfrm>
        </p:grpSpPr>
        <p:sp>
          <p:nvSpPr>
            <p:cNvPr id="68657" name="Line 20"/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58" name="Line 21"/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59" name="Line 22"/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60" name="Text Box 64"/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50931" cy="366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8661" name="Text Box 65"/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38226" cy="369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8662" name="Text Box 73"/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423975" cy="369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8663" name="Text Box 66"/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50930" cy="369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173111" name="Group 44"/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173119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3120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3112" name="Group 44"/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173117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3118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3113" name="Group 44"/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173115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3116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6866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379663" y="1984375"/>
            <a:ext cx="4856162" cy="2044700"/>
            <a:chOff x="2379663" y="1984375"/>
            <a:chExt cx="4855711" cy="2044145"/>
          </a:xfrm>
        </p:grpSpPr>
        <p:sp>
          <p:nvSpPr>
            <p:cNvPr id="68618" name="Line 23"/>
            <p:cNvSpPr>
              <a:spLocks noChangeShapeType="1"/>
            </p:cNvSpPr>
            <p:nvPr/>
          </p:nvSpPr>
          <p:spPr bwMode="auto">
            <a:xfrm flipH="1">
              <a:off x="3635258" y="3068344"/>
              <a:ext cx="346043" cy="215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19" name="Line 24"/>
            <p:cNvSpPr>
              <a:spLocks noChangeShapeType="1"/>
            </p:cNvSpPr>
            <p:nvPr/>
          </p:nvSpPr>
          <p:spPr bwMode="auto">
            <a:xfrm flipH="1">
              <a:off x="3949554" y="3087389"/>
              <a:ext cx="125401" cy="587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0" name="Line 25"/>
            <p:cNvSpPr>
              <a:spLocks noChangeShapeType="1"/>
            </p:cNvSpPr>
            <p:nvPr/>
          </p:nvSpPr>
          <p:spPr bwMode="auto">
            <a:xfrm>
              <a:off x="4254326" y="3030254"/>
              <a:ext cx="230167" cy="3618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1" name="Line 26"/>
            <p:cNvSpPr>
              <a:spLocks noChangeShapeType="1"/>
            </p:cNvSpPr>
            <p:nvPr/>
          </p:nvSpPr>
          <p:spPr bwMode="auto">
            <a:xfrm flipH="1">
              <a:off x="5532145" y="3106433"/>
              <a:ext cx="428585" cy="244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2" name="Line 27"/>
            <p:cNvSpPr>
              <a:spLocks noChangeShapeType="1"/>
            </p:cNvSpPr>
            <p:nvPr/>
          </p:nvSpPr>
          <p:spPr bwMode="auto">
            <a:xfrm flipH="1">
              <a:off x="6035335" y="3077866"/>
              <a:ext cx="9524" cy="469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3" name="Line 35"/>
            <p:cNvSpPr>
              <a:spLocks noChangeShapeType="1"/>
            </p:cNvSpPr>
            <p:nvPr/>
          </p:nvSpPr>
          <p:spPr bwMode="auto">
            <a:xfrm flipH="1">
              <a:off x="2379663" y="2355749"/>
              <a:ext cx="1517509" cy="5364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4" name="Line 36"/>
            <p:cNvSpPr>
              <a:spLocks noChangeShapeType="1"/>
            </p:cNvSpPr>
            <p:nvPr/>
          </p:nvSpPr>
          <p:spPr bwMode="auto">
            <a:xfrm>
              <a:off x="4200356" y="2322421"/>
              <a:ext cx="0" cy="599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5" name="Line 37"/>
            <p:cNvSpPr>
              <a:spLocks noChangeShapeType="1"/>
            </p:cNvSpPr>
            <p:nvPr/>
          </p:nvSpPr>
          <p:spPr bwMode="auto">
            <a:xfrm flipH="1" flipV="1">
              <a:off x="4449571" y="2306551"/>
              <a:ext cx="1406394" cy="6840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6" name="Line 63"/>
            <p:cNvSpPr>
              <a:spLocks noChangeShapeType="1"/>
            </p:cNvSpPr>
            <p:nvPr/>
          </p:nvSpPr>
          <p:spPr bwMode="auto">
            <a:xfrm>
              <a:off x="6411539" y="3131826"/>
              <a:ext cx="285723" cy="1587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8627" name="Text Box 67"/>
            <p:cNvSpPr txBox="1">
              <a:spLocks noChangeArrowheads="1"/>
            </p:cNvSpPr>
            <p:nvPr/>
          </p:nvSpPr>
          <p:spPr bwMode="auto">
            <a:xfrm>
              <a:off x="3620973" y="3222289"/>
              <a:ext cx="349218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68628" name="Text Box 68"/>
            <p:cNvSpPr txBox="1">
              <a:spLocks noChangeArrowheads="1"/>
            </p:cNvSpPr>
            <p:nvPr/>
          </p:nvSpPr>
          <p:spPr bwMode="auto">
            <a:xfrm>
              <a:off x="4094004" y="3658733"/>
              <a:ext cx="338106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E</a:t>
              </a:r>
            </a:p>
          </p:txBody>
        </p:sp>
        <p:sp>
          <p:nvSpPr>
            <p:cNvPr id="68629" name="Text Box 69"/>
            <p:cNvSpPr txBox="1">
              <a:spLocks noChangeArrowheads="1"/>
            </p:cNvSpPr>
            <p:nvPr/>
          </p:nvSpPr>
          <p:spPr bwMode="auto">
            <a:xfrm>
              <a:off x="4567035" y="3057234"/>
              <a:ext cx="325407" cy="369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F</a:t>
              </a:r>
            </a:p>
          </p:txBody>
        </p:sp>
        <p:sp>
          <p:nvSpPr>
            <p:cNvPr id="68630" name="Text Box 74"/>
            <p:cNvSpPr txBox="1">
              <a:spLocks noChangeArrowheads="1"/>
            </p:cNvSpPr>
            <p:nvPr/>
          </p:nvSpPr>
          <p:spPr bwMode="auto">
            <a:xfrm>
              <a:off x="3408267" y="2768387"/>
              <a:ext cx="436521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8631" name="Text Box 75"/>
            <p:cNvSpPr txBox="1">
              <a:spLocks noChangeArrowheads="1"/>
            </p:cNvSpPr>
            <p:nvPr/>
          </p:nvSpPr>
          <p:spPr bwMode="auto">
            <a:xfrm>
              <a:off x="4635290" y="1984375"/>
              <a:ext cx="436522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8632" name="Text Box 76"/>
            <p:cNvSpPr txBox="1">
              <a:spLocks noChangeArrowheads="1"/>
            </p:cNvSpPr>
            <p:nvPr/>
          </p:nvSpPr>
          <p:spPr bwMode="auto">
            <a:xfrm>
              <a:off x="6009938" y="2570004"/>
              <a:ext cx="436522" cy="366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8633" name="Text Box 78"/>
            <p:cNvSpPr txBox="1">
              <a:spLocks noChangeArrowheads="1"/>
            </p:cNvSpPr>
            <p:nvPr/>
          </p:nvSpPr>
          <p:spPr bwMode="auto">
            <a:xfrm>
              <a:off x="6240104" y="3541290"/>
              <a:ext cx="360329" cy="366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H</a:t>
              </a:r>
            </a:p>
          </p:txBody>
        </p:sp>
        <p:sp>
          <p:nvSpPr>
            <p:cNvPr id="68634" name="Text Box 79"/>
            <p:cNvSpPr txBox="1">
              <a:spLocks noChangeArrowheads="1"/>
            </p:cNvSpPr>
            <p:nvPr/>
          </p:nvSpPr>
          <p:spPr bwMode="auto">
            <a:xfrm>
              <a:off x="6986160" y="3179439"/>
              <a:ext cx="249214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I</a:t>
              </a:r>
            </a:p>
          </p:txBody>
        </p:sp>
        <p:sp>
          <p:nvSpPr>
            <p:cNvPr id="68635" name="Text Box 80"/>
            <p:cNvSpPr txBox="1">
              <a:spLocks noChangeArrowheads="1"/>
            </p:cNvSpPr>
            <p:nvPr/>
          </p:nvSpPr>
          <p:spPr bwMode="auto">
            <a:xfrm>
              <a:off x="5103560" y="3595251"/>
              <a:ext cx="365091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G</a:t>
              </a:r>
            </a:p>
          </p:txBody>
        </p:sp>
        <p:pic>
          <p:nvPicPr>
            <p:cNvPr id="68636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899" y="2930268"/>
              <a:ext cx="677799" cy="299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73084" name="Group 44"/>
            <p:cNvGrpSpPr>
              <a:grpSpLocks/>
            </p:cNvGrpSpPr>
            <p:nvPr/>
          </p:nvGrpSpPr>
          <p:grpSpPr bwMode="auto">
            <a:xfrm>
              <a:off x="3139440" y="3180080"/>
              <a:ext cx="568960" cy="481140"/>
              <a:chOff x="-44" y="1473"/>
              <a:chExt cx="981" cy="1105"/>
            </a:xfrm>
          </p:grpSpPr>
          <p:pic>
            <p:nvPicPr>
              <p:cNvPr id="173102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3103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3085" name="Group 44"/>
            <p:cNvGrpSpPr>
              <a:grpSpLocks/>
            </p:cNvGrpSpPr>
            <p:nvPr/>
          </p:nvGrpSpPr>
          <p:grpSpPr bwMode="auto">
            <a:xfrm>
              <a:off x="3576320" y="3525520"/>
              <a:ext cx="568960" cy="481140"/>
              <a:chOff x="-44" y="1473"/>
              <a:chExt cx="981" cy="1105"/>
            </a:xfrm>
          </p:grpSpPr>
          <p:pic>
            <p:nvPicPr>
              <p:cNvPr id="173100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3101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3086" name="Group 44"/>
            <p:cNvGrpSpPr>
              <a:grpSpLocks/>
            </p:cNvGrpSpPr>
            <p:nvPr/>
          </p:nvGrpSpPr>
          <p:grpSpPr bwMode="auto">
            <a:xfrm>
              <a:off x="4135120" y="3281680"/>
              <a:ext cx="568960" cy="481140"/>
              <a:chOff x="-44" y="1473"/>
              <a:chExt cx="981" cy="1105"/>
            </a:xfrm>
          </p:grpSpPr>
          <p:pic>
            <p:nvPicPr>
              <p:cNvPr id="17309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309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3087" name="Group 44"/>
            <p:cNvGrpSpPr>
              <a:grpSpLocks/>
            </p:cNvGrpSpPr>
            <p:nvPr/>
          </p:nvGrpSpPr>
          <p:grpSpPr bwMode="auto">
            <a:xfrm>
              <a:off x="5049520" y="3261360"/>
              <a:ext cx="568960" cy="481140"/>
              <a:chOff x="-44" y="1473"/>
              <a:chExt cx="981" cy="1105"/>
            </a:xfrm>
          </p:grpSpPr>
          <p:pic>
            <p:nvPicPr>
              <p:cNvPr id="173096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3097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3088" name="Group 44"/>
            <p:cNvGrpSpPr>
              <a:grpSpLocks/>
            </p:cNvGrpSpPr>
            <p:nvPr/>
          </p:nvGrpSpPr>
          <p:grpSpPr bwMode="auto">
            <a:xfrm>
              <a:off x="5588000" y="3434080"/>
              <a:ext cx="568960" cy="481140"/>
              <a:chOff x="-44" y="1473"/>
              <a:chExt cx="981" cy="1105"/>
            </a:xfrm>
          </p:grpSpPr>
          <p:pic>
            <p:nvPicPr>
              <p:cNvPr id="17309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309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3089" name="Group 44"/>
            <p:cNvGrpSpPr>
              <a:grpSpLocks/>
            </p:cNvGrpSpPr>
            <p:nvPr/>
          </p:nvGrpSpPr>
          <p:grpSpPr bwMode="auto">
            <a:xfrm>
              <a:off x="6380480" y="3149600"/>
              <a:ext cx="568960" cy="481140"/>
              <a:chOff x="-44" y="1473"/>
              <a:chExt cx="981" cy="1105"/>
            </a:xfrm>
          </p:grpSpPr>
          <p:pic>
            <p:nvPicPr>
              <p:cNvPr id="173092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3093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68643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313" y="2847741"/>
              <a:ext cx="677800" cy="30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864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949" y="2116102"/>
              <a:ext cx="676212" cy="30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73064" name="Picture 20" descr="underline_base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5950" y="798513"/>
            <a:ext cx="54848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1680" y="2114640"/>
              <a:ext cx="4026600" cy="73692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92320" y="2105280"/>
                <a:ext cx="4045320" cy="755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49"/>
    </mc:Choice>
    <mc:Fallback>
      <p:transition spd="slow" advTm="54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6810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C6F32027-059C-4645-B937-09AE955094D8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Self-learning multi-switch example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1139825"/>
            <a:ext cx="77724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400">
                <a:ea typeface="ＭＳ Ｐゴシック" charset="0"/>
                <a:cs typeface="+mn-cs"/>
              </a:rPr>
              <a:t>Suppose C sends frame to I, I responds to C</a:t>
            </a: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69638" name="Rectangle 5"/>
          <p:cNvSpPr>
            <a:spLocks noChangeArrowheads="1"/>
          </p:cNvSpPr>
          <p:nvPr/>
        </p:nvSpPr>
        <p:spPr bwMode="auto">
          <a:xfrm>
            <a:off x="714375" y="4664075"/>
            <a:ext cx="7772400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400" u="sng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Q:</a:t>
            </a:r>
            <a:r>
              <a:rPr lang="en-US" sz="2400" i="0" dirty="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 </a:t>
            </a:r>
            <a:r>
              <a:rPr lang="en-US" sz="24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show switch tables and packet forwarding in S</a:t>
            </a:r>
            <a:r>
              <a:rPr lang="en-US" sz="2400" i="0" baseline="-2500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1</a:t>
            </a:r>
            <a:r>
              <a:rPr lang="en-US" sz="24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2</a:t>
            </a:r>
            <a:r>
              <a:rPr lang="en-US" sz="24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3</a:t>
            </a:r>
            <a:r>
              <a:rPr lang="en-US" sz="24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4</a:t>
            </a:r>
            <a:r>
              <a:rPr lang="en-US" sz="2400" i="0" dirty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 </a:t>
            </a:r>
          </a:p>
        </p:txBody>
      </p:sp>
      <p:grpSp>
        <p:nvGrpSpPr>
          <p:cNvPr id="175110" name="Group 58"/>
          <p:cNvGrpSpPr>
            <a:grpSpLocks/>
          </p:cNvGrpSpPr>
          <p:nvPr/>
        </p:nvGrpSpPr>
        <p:grpSpPr bwMode="auto">
          <a:xfrm>
            <a:off x="958850" y="2444750"/>
            <a:ext cx="2047875" cy="1358900"/>
            <a:chOff x="958850" y="2444750"/>
            <a:chExt cx="2048416" cy="1358710"/>
          </a:xfrm>
        </p:grpSpPr>
        <p:sp>
          <p:nvSpPr>
            <p:cNvPr id="69681" name="Line 20"/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82" name="Line 21"/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83" name="Line 22"/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84" name="Text Box 64"/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50931" cy="366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9685" name="Text Box 65"/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38226" cy="369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9686" name="Text Box 73"/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423975" cy="369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9687" name="Text Box 66"/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50930" cy="369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175159" name="Group 44"/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175167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5168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5160" name="Group 44"/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175165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5166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5161" name="Group 44"/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175163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5164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6969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75111" name="Group 76"/>
          <p:cNvGrpSpPr>
            <a:grpSpLocks/>
          </p:cNvGrpSpPr>
          <p:nvPr/>
        </p:nvGrpSpPr>
        <p:grpSpPr bwMode="auto">
          <a:xfrm>
            <a:off x="2379663" y="1984375"/>
            <a:ext cx="4856162" cy="2044700"/>
            <a:chOff x="2379663" y="1984375"/>
            <a:chExt cx="4855711" cy="2044145"/>
          </a:xfrm>
        </p:grpSpPr>
        <p:sp>
          <p:nvSpPr>
            <p:cNvPr id="69642" name="Line 23"/>
            <p:cNvSpPr>
              <a:spLocks noChangeShapeType="1"/>
            </p:cNvSpPr>
            <p:nvPr/>
          </p:nvSpPr>
          <p:spPr bwMode="auto">
            <a:xfrm flipH="1">
              <a:off x="3635258" y="3068344"/>
              <a:ext cx="346043" cy="215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43" name="Line 24"/>
            <p:cNvSpPr>
              <a:spLocks noChangeShapeType="1"/>
            </p:cNvSpPr>
            <p:nvPr/>
          </p:nvSpPr>
          <p:spPr bwMode="auto">
            <a:xfrm flipH="1">
              <a:off x="3949554" y="3087389"/>
              <a:ext cx="125401" cy="587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44" name="Line 25"/>
            <p:cNvSpPr>
              <a:spLocks noChangeShapeType="1"/>
            </p:cNvSpPr>
            <p:nvPr/>
          </p:nvSpPr>
          <p:spPr bwMode="auto">
            <a:xfrm>
              <a:off x="4254326" y="3030254"/>
              <a:ext cx="230167" cy="3618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45" name="Line 26"/>
            <p:cNvSpPr>
              <a:spLocks noChangeShapeType="1"/>
            </p:cNvSpPr>
            <p:nvPr/>
          </p:nvSpPr>
          <p:spPr bwMode="auto">
            <a:xfrm flipH="1">
              <a:off x="5532145" y="3106433"/>
              <a:ext cx="428585" cy="244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46" name="Line 27"/>
            <p:cNvSpPr>
              <a:spLocks noChangeShapeType="1"/>
            </p:cNvSpPr>
            <p:nvPr/>
          </p:nvSpPr>
          <p:spPr bwMode="auto">
            <a:xfrm flipH="1">
              <a:off x="6035335" y="3077866"/>
              <a:ext cx="9524" cy="469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47" name="Line 35"/>
            <p:cNvSpPr>
              <a:spLocks noChangeShapeType="1"/>
            </p:cNvSpPr>
            <p:nvPr/>
          </p:nvSpPr>
          <p:spPr bwMode="auto">
            <a:xfrm flipH="1">
              <a:off x="2379663" y="2355749"/>
              <a:ext cx="1517509" cy="5364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48" name="Line 36"/>
            <p:cNvSpPr>
              <a:spLocks noChangeShapeType="1"/>
            </p:cNvSpPr>
            <p:nvPr/>
          </p:nvSpPr>
          <p:spPr bwMode="auto">
            <a:xfrm>
              <a:off x="4200356" y="2322421"/>
              <a:ext cx="0" cy="599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49" name="Line 37"/>
            <p:cNvSpPr>
              <a:spLocks noChangeShapeType="1"/>
            </p:cNvSpPr>
            <p:nvPr/>
          </p:nvSpPr>
          <p:spPr bwMode="auto">
            <a:xfrm flipH="1" flipV="1">
              <a:off x="4449571" y="2306551"/>
              <a:ext cx="1406394" cy="6840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50" name="Line 63"/>
            <p:cNvSpPr>
              <a:spLocks noChangeShapeType="1"/>
            </p:cNvSpPr>
            <p:nvPr/>
          </p:nvSpPr>
          <p:spPr bwMode="auto">
            <a:xfrm>
              <a:off x="6411539" y="3131826"/>
              <a:ext cx="285723" cy="1587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69651" name="Text Box 67"/>
            <p:cNvSpPr txBox="1">
              <a:spLocks noChangeArrowheads="1"/>
            </p:cNvSpPr>
            <p:nvPr/>
          </p:nvSpPr>
          <p:spPr bwMode="auto">
            <a:xfrm>
              <a:off x="3620973" y="3222289"/>
              <a:ext cx="349218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69652" name="Text Box 68"/>
            <p:cNvSpPr txBox="1">
              <a:spLocks noChangeArrowheads="1"/>
            </p:cNvSpPr>
            <p:nvPr/>
          </p:nvSpPr>
          <p:spPr bwMode="auto">
            <a:xfrm>
              <a:off x="4094004" y="3658733"/>
              <a:ext cx="338106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E</a:t>
              </a:r>
            </a:p>
          </p:txBody>
        </p:sp>
        <p:sp>
          <p:nvSpPr>
            <p:cNvPr id="69653" name="Text Box 69"/>
            <p:cNvSpPr txBox="1">
              <a:spLocks noChangeArrowheads="1"/>
            </p:cNvSpPr>
            <p:nvPr/>
          </p:nvSpPr>
          <p:spPr bwMode="auto">
            <a:xfrm>
              <a:off x="4567035" y="3057234"/>
              <a:ext cx="325407" cy="369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F</a:t>
              </a:r>
            </a:p>
          </p:txBody>
        </p:sp>
        <p:sp>
          <p:nvSpPr>
            <p:cNvPr id="69654" name="Text Box 74"/>
            <p:cNvSpPr txBox="1">
              <a:spLocks noChangeArrowheads="1"/>
            </p:cNvSpPr>
            <p:nvPr/>
          </p:nvSpPr>
          <p:spPr bwMode="auto">
            <a:xfrm>
              <a:off x="3408267" y="2768387"/>
              <a:ext cx="436521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9655" name="Text Box 75"/>
            <p:cNvSpPr txBox="1">
              <a:spLocks noChangeArrowheads="1"/>
            </p:cNvSpPr>
            <p:nvPr/>
          </p:nvSpPr>
          <p:spPr bwMode="auto">
            <a:xfrm>
              <a:off x="4635290" y="1984375"/>
              <a:ext cx="436522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9656" name="Text Box 76"/>
            <p:cNvSpPr txBox="1">
              <a:spLocks noChangeArrowheads="1"/>
            </p:cNvSpPr>
            <p:nvPr/>
          </p:nvSpPr>
          <p:spPr bwMode="auto">
            <a:xfrm>
              <a:off x="6009938" y="2570004"/>
              <a:ext cx="436522" cy="366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9657" name="Text Box 78"/>
            <p:cNvSpPr txBox="1">
              <a:spLocks noChangeArrowheads="1"/>
            </p:cNvSpPr>
            <p:nvPr/>
          </p:nvSpPr>
          <p:spPr bwMode="auto">
            <a:xfrm>
              <a:off x="6240104" y="3541290"/>
              <a:ext cx="360329" cy="366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H</a:t>
              </a:r>
            </a:p>
          </p:txBody>
        </p:sp>
        <p:sp>
          <p:nvSpPr>
            <p:cNvPr id="69658" name="Text Box 79"/>
            <p:cNvSpPr txBox="1">
              <a:spLocks noChangeArrowheads="1"/>
            </p:cNvSpPr>
            <p:nvPr/>
          </p:nvSpPr>
          <p:spPr bwMode="auto">
            <a:xfrm>
              <a:off x="6986160" y="3179439"/>
              <a:ext cx="249214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I</a:t>
              </a:r>
            </a:p>
          </p:txBody>
        </p:sp>
        <p:sp>
          <p:nvSpPr>
            <p:cNvPr id="69659" name="Text Box 80"/>
            <p:cNvSpPr txBox="1">
              <a:spLocks noChangeArrowheads="1"/>
            </p:cNvSpPr>
            <p:nvPr/>
          </p:nvSpPr>
          <p:spPr bwMode="auto">
            <a:xfrm>
              <a:off x="5103560" y="3595251"/>
              <a:ext cx="365091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G</a:t>
              </a:r>
            </a:p>
          </p:txBody>
        </p:sp>
        <p:pic>
          <p:nvPicPr>
            <p:cNvPr id="6966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899" y="2930268"/>
              <a:ext cx="677799" cy="299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75132" name="Group 44"/>
            <p:cNvGrpSpPr>
              <a:grpSpLocks/>
            </p:cNvGrpSpPr>
            <p:nvPr/>
          </p:nvGrpSpPr>
          <p:grpSpPr bwMode="auto">
            <a:xfrm>
              <a:off x="3139440" y="3180080"/>
              <a:ext cx="568960" cy="481140"/>
              <a:chOff x="-44" y="1473"/>
              <a:chExt cx="981" cy="1105"/>
            </a:xfrm>
          </p:grpSpPr>
          <p:pic>
            <p:nvPicPr>
              <p:cNvPr id="175150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5151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5133" name="Group 44"/>
            <p:cNvGrpSpPr>
              <a:grpSpLocks/>
            </p:cNvGrpSpPr>
            <p:nvPr/>
          </p:nvGrpSpPr>
          <p:grpSpPr bwMode="auto">
            <a:xfrm>
              <a:off x="3576320" y="3525520"/>
              <a:ext cx="568960" cy="481140"/>
              <a:chOff x="-44" y="1473"/>
              <a:chExt cx="981" cy="1105"/>
            </a:xfrm>
          </p:grpSpPr>
          <p:pic>
            <p:nvPicPr>
              <p:cNvPr id="17514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514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5134" name="Group 44"/>
            <p:cNvGrpSpPr>
              <a:grpSpLocks/>
            </p:cNvGrpSpPr>
            <p:nvPr/>
          </p:nvGrpSpPr>
          <p:grpSpPr bwMode="auto">
            <a:xfrm>
              <a:off x="4135120" y="3281680"/>
              <a:ext cx="568960" cy="481140"/>
              <a:chOff x="-44" y="1473"/>
              <a:chExt cx="981" cy="1105"/>
            </a:xfrm>
          </p:grpSpPr>
          <p:pic>
            <p:nvPicPr>
              <p:cNvPr id="175146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5147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5135" name="Group 44"/>
            <p:cNvGrpSpPr>
              <a:grpSpLocks/>
            </p:cNvGrpSpPr>
            <p:nvPr/>
          </p:nvGrpSpPr>
          <p:grpSpPr bwMode="auto">
            <a:xfrm>
              <a:off x="5049520" y="3261360"/>
              <a:ext cx="568960" cy="481140"/>
              <a:chOff x="-44" y="1473"/>
              <a:chExt cx="981" cy="1105"/>
            </a:xfrm>
          </p:grpSpPr>
          <p:pic>
            <p:nvPicPr>
              <p:cNvPr id="17514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514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5136" name="Group 44"/>
            <p:cNvGrpSpPr>
              <a:grpSpLocks/>
            </p:cNvGrpSpPr>
            <p:nvPr/>
          </p:nvGrpSpPr>
          <p:grpSpPr bwMode="auto">
            <a:xfrm>
              <a:off x="5588000" y="3434080"/>
              <a:ext cx="568960" cy="481140"/>
              <a:chOff x="-44" y="1473"/>
              <a:chExt cx="981" cy="1105"/>
            </a:xfrm>
          </p:grpSpPr>
          <p:pic>
            <p:nvPicPr>
              <p:cNvPr id="175142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5143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5137" name="Group 44"/>
            <p:cNvGrpSpPr>
              <a:grpSpLocks/>
            </p:cNvGrpSpPr>
            <p:nvPr/>
          </p:nvGrpSpPr>
          <p:grpSpPr bwMode="auto">
            <a:xfrm>
              <a:off x="6380480" y="3149600"/>
              <a:ext cx="568960" cy="481140"/>
              <a:chOff x="-44" y="1473"/>
              <a:chExt cx="981" cy="1105"/>
            </a:xfrm>
          </p:grpSpPr>
          <p:pic>
            <p:nvPicPr>
              <p:cNvPr id="175140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5141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6966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313" y="2847741"/>
              <a:ext cx="677800" cy="30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9668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949" y="2116102"/>
              <a:ext cx="676212" cy="30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75112" name="Picture 16" descr="underline_base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1175" y="792163"/>
            <a:ext cx="7313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6720" y="3270240"/>
              <a:ext cx="4833000" cy="4957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7360" y="3260880"/>
                <a:ext cx="4851720" cy="514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72"/>
    </mc:Choice>
    <mc:Fallback>
      <p:transition spd="slow" advTm="32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11088635-2D60-40F1-81FA-654834B637A1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Institutional network</a:t>
            </a:r>
          </a:p>
        </p:txBody>
      </p:sp>
      <p:sp>
        <p:nvSpPr>
          <p:cNvPr id="177156" name="Freeform 81"/>
          <p:cNvSpPr>
            <a:spLocks/>
          </p:cNvSpPr>
          <p:nvPr/>
        </p:nvSpPr>
        <p:spPr bwMode="auto">
          <a:xfrm rot="5400000">
            <a:off x="2179637" y="244476"/>
            <a:ext cx="4321175" cy="747395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662" name="Line 33"/>
          <p:cNvSpPr>
            <a:spLocks noChangeShapeType="1"/>
          </p:cNvSpPr>
          <p:nvPr/>
        </p:nvSpPr>
        <p:spPr bwMode="auto">
          <a:xfrm flipH="1">
            <a:off x="2151063" y="3387725"/>
            <a:ext cx="2047875" cy="141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63" name="Line 34"/>
          <p:cNvSpPr>
            <a:spLocks noChangeShapeType="1"/>
          </p:cNvSpPr>
          <p:nvPr/>
        </p:nvSpPr>
        <p:spPr bwMode="auto">
          <a:xfrm>
            <a:off x="4391025" y="3375025"/>
            <a:ext cx="0" cy="146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64" name="Line 35"/>
          <p:cNvSpPr>
            <a:spLocks noChangeShapeType="1"/>
          </p:cNvSpPr>
          <p:nvPr/>
        </p:nvSpPr>
        <p:spPr bwMode="auto">
          <a:xfrm flipH="1" flipV="1">
            <a:off x="4584700" y="3309938"/>
            <a:ext cx="1841500" cy="162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65" name="Line 59"/>
          <p:cNvSpPr>
            <a:spLocks noChangeShapeType="1"/>
          </p:cNvSpPr>
          <p:nvPr/>
        </p:nvSpPr>
        <p:spPr bwMode="auto">
          <a:xfrm flipV="1">
            <a:off x="4687888" y="2692400"/>
            <a:ext cx="1223962" cy="423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66" name="Line 60"/>
          <p:cNvSpPr>
            <a:spLocks noChangeShapeType="1"/>
          </p:cNvSpPr>
          <p:nvPr/>
        </p:nvSpPr>
        <p:spPr bwMode="auto">
          <a:xfrm flipV="1">
            <a:off x="4481513" y="2370138"/>
            <a:ext cx="669925" cy="758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67" name="Line 77"/>
          <p:cNvSpPr>
            <a:spLocks noChangeShapeType="1"/>
          </p:cNvSpPr>
          <p:nvPr/>
        </p:nvSpPr>
        <p:spPr bwMode="auto">
          <a:xfrm>
            <a:off x="3387725" y="2524125"/>
            <a:ext cx="862013" cy="644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68" name="Line 78"/>
          <p:cNvSpPr>
            <a:spLocks noChangeShapeType="1"/>
          </p:cNvSpPr>
          <p:nvPr/>
        </p:nvSpPr>
        <p:spPr bwMode="auto">
          <a:xfrm flipH="1">
            <a:off x="1995488" y="2420938"/>
            <a:ext cx="850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69" name="Text Box 79"/>
          <p:cNvSpPr txBox="1">
            <a:spLocks noChangeArrowheads="1"/>
          </p:cNvSpPr>
          <p:nvPr/>
        </p:nvSpPr>
        <p:spPr bwMode="auto">
          <a:xfrm>
            <a:off x="744538" y="2041525"/>
            <a:ext cx="126206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solidFill>
                  <a:srgbClr val="000000"/>
                </a:solidFill>
                <a:latin typeface="Arial" charset="0"/>
                <a:cs typeface="Arial" charset="0"/>
              </a:rPr>
              <a:t>to external</a:t>
            </a:r>
          </a:p>
          <a:p>
            <a:pPr>
              <a:defRPr/>
            </a:pPr>
            <a:r>
              <a:rPr lang="en-US" i="0" smtClean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</p:txBody>
      </p:sp>
      <p:sp>
        <p:nvSpPr>
          <p:cNvPr id="70670" name="Text Box 80"/>
          <p:cNvSpPr txBox="1">
            <a:spLocks noChangeArrowheads="1"/>
          </p:cNvSpPr>
          <p:nvPr/>
        </p:nvSpPr>
        <p:spPr bwMode="auto">
          <a:xfrm>
            <a:off x="2716213" y="2608263"/>
            <a:ext cx="78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sp>
        <p:nvSpPr>
          <p:cNvPr id="70671" name="Text Box 82"/>
          <p:cNvSpPr txBox="1">
            <a:spLocks noChangeArrowheads="1"/>
          </p:cNvSpPr>
          <p:nvPr/>
        </p:nvSpPr>
        <p:spPr bwMode="auto">
          <a:xfrm>
            <a:off x="6435725" y="351631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CC0000"/>
                </a:solidFill>
                <a:latin typeface="Arial" charset="0"/>
                <a:cs typeface="Arial" charset="0"/>
              </a:rPr>
              <a:t>IP subnet</a:t>
            </a:r>
          </a:p>
        </p:txBody>
      </p:sp>
      <p:sp>
        <p:nvSpPr>
          <p:cNvPr id="70672" name="Text Box 83"/>
          <p:cNvSpPr txBox="1">
            <a:spLocks noChangeArrowheads="1"/>
          </p:cNvSpPr>
          <p:nvPr/>
        </p:nvSpPr>
        <p:spPr bwMode="auto">
          <a:xfrm>
            <a:off x="5432425" y="183515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solidFill>
                  <a:srgbClr val="000000"/>
                </a:solidFill>
                <a:latin typeface="Arial" charset="0"/>
                <a:cs typeface="Arial" charset="0"/>
              </a:rPr>
              <a:t>mail server</a:t>
            </a:r>
          </a:p>
        </p:txBody>
      </p:sp>
      <p:sp>
        <p:nvSpPr>
          <p:cNvPr id="70673" name="Text Box 84"/>
          <p:cNvSpPr txBox="1">
            <a:spLocks noChangeArrowheads="1"/>
          </p:cNvSpPr>
          <p:nvPr/>
        </p:nvSpPr>
        <p:spPr bwMode="auto">
          <a:xfrm>
            <a:off x="6230938" y="2505075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solidFill>
                  <a:srgbClr val="000000"/>
                </a:solidFill>
                <a:latin typeface="Arial" charset="0"/>
                <a:cs typeface="Arial" charset="0"/>
              </a:rPr>
              <a:t>web server</a:t>
            </a:r>
          </a:p>
        </p:txBody>
      </p:sp>
      <p:sp>
        <p:nvSpPr>
          <p:cNvPr id="70674" name="Line 20"/>
          <p:cNvSpPr>
            <a:spLocks noChangeShapeType="1"/>
          </p:cNvSpPr>
          <p:nvPr/>
        </p:nvSpPr>
        <p:spPr bwMode="auto">
          <a:xfrm flipH="1">
            <a:off x="1465263" y="4754563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75" name="Line 21"/>
          <p:cNvSpPr>
            <a:spLocks noChangeShapeType="1"/>
          </p:cNvSpPr>
          <p:nvPr/>
        </p:nvSpPr>
        <p:spPr bwMode="auto">
          <a:xfrm flipH="1">
            <a:off x="1852613" y="4802188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76" name="Line 22"/>
          <p:cNvSpPr>
            <a:spLocks noChangeShapeType="1"/>
          </p:cNvSpPr>
          <p:nvPr/>
        </p:nvSpPr>
        <p:spPr bwMode="auto">
          <a:xfrm>
            <a:off x="2271713" y="4830763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177172" name="Group 44"/>
          <p:cNvGrpSpPr>
            <a:grpSpLocks/>
          </p:cNvGrpSpPr>
          <p:nvPr/>
        </p:nvGrpSpPr>
        <p:grpSpPr bwMode="auto">
          <a:xfrm>
            <a:off x="1009650" y="4557713"/>
            <a:ext cx="568325" cy="481012"/>
            <a:chOff x="-44" y="1473"/>
            <a:chExt cx="981" cy="1105"/>
          </a:xfrm>
        </p:grpSpPr>
        <p:pic>
          <p:nvPicPr>
            <p:cNvPr id="17730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30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7173" name="Group 44"/>
          <p:cNvGrpSpPr>
            <a:grpSpLocks/>
          </p:cNvGrpSpPr>
          <p:nvPr/>
        </p:nvGrpSpPr>
        <p:grpSpPr bwMode="auto">
          <a:xfrm>
            <a:off x="1416050" y="5014913"/>
            <a:ext cx="568325" cy="481012"/>
            <a:chOff x="-44" y="1473"/>
            <a:chExt cx="981" cy="1105"/>
          </a:xfrm>
        </p:grpSpPr>
        <p:pic>
          <p:nvPicPr>
            <p:cNvPr id="17729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30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7174" name="Group 44"/>
          <p:cNvGrpSpPr>
            <a:grpSpLocks/>
          </p:cNvGrpSpPr>
          <p:nvPr/>
        </p:nvGrpSpPr>
        <p:grpSpPr bwMode="auto">
          <a:xfrm>
            <a:off x="1944688" y="5046663"/>
            <a:ext cx="568325" cy="481012"/>
            <a:chOff x="-44" y="1473"/>
            <a:chExt cx="981" cy="1105"/>
          </a:xfrm>
        </p:grpSpPr>
        <p:pic>
          <p:nvPicPr>
            <p:cNvPr id="17729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29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0680" name="Line 21"/>
          <p:cNvSpPr>
            <a:spLocks noChangeShapeType="1"/>
          </p:cNvSpPr>
          <p:nvPr/>
        </p:nvSpPr>
        <p:spPr bwMode="auto">
          <a:xfrm>
            <a:off x="2490788" y="4760913"/>
            <a:ext cx="3778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81" name="Line 22"/>
          <p:cNvSpPr>
            <a:spLocks noChangeShapeType="1"/>
          </p:cNvSpPr>
          <p:nvPr/>
        </p:nvSpPr>
        <p:spPr bwMode="auto">
          <a:xfrm flipH="1">
            <a:off x="2722563" y="5256213"/>
            <a:ext cx="120650" cy="293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82" name="Line 22"/>
          <p:cNvSpPr>
            <a:spLocks noChangeShapeType="1"/>
          </p:cNvSpPr>
          <p:nvPr/>
        </p:nvSpPr>
        <p:spPr bwMode="auto">
          <a:xfrm>
            <a:off x="3127375" y="5267325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83" name="Line 20"/>
          <p:cNvSpPr>
            <a:spLocks noChangeShapeType="1"/>
          </p:cNvSpPr>
          <p:nvPr/>
        </p:nvSpPr>
        <p:spPr bwMode="auto">
          <a:xfrm flipH="1">
            <a:off x="3025775" y="5148263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177179" name="Group 44"/>
          <p:cNvGrpSpPr>
            <a:grpSpLocks/>
          </p:cNvGrpSpPr>
          <p:nvPr/>
        </p:nvGrpSpPr>
        <p:grpSpPr bwMode="auto">
          <a:xfrm>
            <a:off x="2349500" y="5419725"/>
            <a:ext cx="568325" cy="481013"/>
            <a:chOff x="-44" y="1473"/>
            <a:chExt cx="981" cy="1105"/>
          </a:xfrm>
        </p:grpSpPr>
        <p:pic>
          <p:nvPicPr>
            <p:cNvPr id="17729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29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7180" name="Group 44"/>
          <p:cNvGrpSpPr>
            <a:grpSpLocks/>
          </p:cNvGrpSpPr>
          <p:nvPr/>
        </p:nvGrpSpPr>
        <p:grpSpPr bwMode="auto">
          <a:xfrm>
            <a:off x="2806700" y="5487988"/>
            <a:ext cx="568325" cy="481012"/>
            <a:chOff x="-44" y="1473"/>
            <a:chExt cx="981" cy="1105"/>
          </a:xfrm>
        </p:grpSpPr>
        <p:pic>
          <p:nvPicPr>
            <p:cNvPr id="17729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29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7068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4602163"/>
            <a:ext cx="6778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068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018088"/>
            <a:ext cx="677863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183" name="Group 44"/>
          <p:cNvGrpSpPr>
            <a:grpSpLocks/>
          </p:cNvGrpSpPr>
          <p:nvPr/>
        </p:nvGrpSpPr>
        <p:grpSpPr bwMode="auto">
          <a:xfrm>
            <a:off x="3232150" y="4946650"/>
            <a:ext cx="568325" cy="481013"/>
            <a:chOff x="-44" y="1473"/>
            <a:chExt cx="981" cy="1105"/>
          </a:xfrm>
        </p:grpSpPr>
        <p:pic>
          <p:nvPicPr>
            <p:cNvPr id="17729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29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0689" name="Line 20"/>
          <p:cNvSpPr>
            <a:spLocks noChangeShapeType="1"/>
          </p:cNvSpPr>
          <p:nvPr/>
        </p:nvSpPr>
        <p:spPr bwMode="auto">
          <a:xfrm flipH="1">
            <a:off x="5684838" y="5022850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90" name="Line 21"/>
          <p:cNvSpPr>
            <a:spLocks noChangeShapeType="1"/>
          </p:cNvSpPr>
          <p:nvPr/>
        </p:nvSpPr>
        <p:spPr bwMode="auto">
          <a:xfrm flipH="1">
            <a:off x="6072188" y="5070475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91" name="Line 22"/>
          <p:cNvSpPr>
            <a:spLocks noChangeShapeType="1"/>
          </p:cNvSpPr>
          <p:nvPr/>
        </p:nvSpPr>
        <p:spPr bwMode="auto">
          <a:xfrm>
            <a:off x="6491288" y="5099050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177187" name="Group 44"/>
          <p:cNvGrpSpPr>
            <a:grpSpLocks/>
          </p:cNvGrpSpPr>
          <p:nvPr/>
        </p:nvGrpSpPr>
        <p:grpSpPr bwMode="auto">
          <a:xfrm>
            <a:off x="5376863" y="4837113"/>
            <a:ext cx="568325" cy="481012"/>
            <a:chOff x="-44" y="1473"/>
            <a:chExt cx="981" cy="1105"/>
          </a:xfrm>
        </p:grpSpPr>
        <p:pic>
          <p:nvPicPr>
            <p:cNvPr id="17728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29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7188" name="Group 44"/>
          <p:cNvGrpSpPr>
            <a:grpSpLocks/>
          </p:cNvGrpSpPr>
          <p:nvPr/>
        </p:nvGrpSpPr>
        <p:grpSpPr bwMode="auto">
          <a:xfrm>
            <a:off x="5635625" y="5283200"/>
            <a:ext cx="569913" cy="481013"/>
            <a:chOff x="-44" y="1473"/>
            <a:chExt cx="981" cy="1105"/>
          </a:xfrm>
        </p:grpSpPr>
        <p:pic>
          <p:nvPicPr>
            <p:cNvPr id="17728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28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7189" name="Group 44"/>
          <p:cNvGrpSpPr>
            <a:grpSpLocks/>
          </p:cNvGrpSpPr>
          <p:nvPr/>
        </p:nvGrpSpPr>
        <p:grpSpPr bwMode="auto">
          <a:xfrm>
            <a:off x="6164263" y="5313363"/>
            <a:ext cx="568325" cy="482600"/>
            <a:chOff x="-44" y="1473"/>
            <a:chExt cx="981" cy="1105"/>
          </a:xfrm>
        </p:grpSpPr>
        <p:pic>
          <p:nvPicPr>
            <p:cNvPr id="17728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28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0695" name="Line 20"/>
          <p:cNvSpPr>
            <a:spLocks noChangeShapeType="1"/>
          </p:cNvSpPr>
          <p:nvPr/>
        </p:nvSpPr>
        <p:spPr bwMode="auto">
          <a:xfrm flipH="1" flipV="1">
            <a:off x="4659313" y="5068888"/>
            <a:ext cx="606425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96" name="Line 21"/>
          <p:cNvSpPr>
            <a:spLocks noChangeShapeType="1"/>
          </p:cNvSpPr>
          <p:nvPr/>
        </p:nvSpPr>
        <p:spPr bwMode="auto">
          <a:xfrm flipH="1">
            <a:off x="4195763" y="5022850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0697" name="Line 22"/>
          <p:cNvSpPr>
            <a:spLocks noChangeShapeType="1"/>
          </p:cNvSpPr>
          <p:nvPr/>
        </p:nvSpPr>
        <p:spPr bwMode="auto">
          <a:xfrm>
            <a:off x="4614863" y="5051425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177193" name="Group 44"/>
          <p:cNvGrpSpPr>
            <a:grpSpLocks/>
          </p:cNvGrpSpPr>
          <p:nvPr/>
        </p:nvGrpSpPr>
        <p:grpSpPr bwMode="auto">
          <a:xfrm>
            <a:off x="4803775" y="5230813"/>
            <a:ext cx="569913" cy="481012"/>
            <a:chOff x="-44" y="1473"/>
            <a:chExt cx="981" cy="1105"/>
          </a:xfrm>
        </p:grpSpPr>
        <p:pic>
          <p:nvPicPr>
            <p:cNvPr id="17728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28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7194" name="Group 44"/>
          <p:cNvGrpSpPr>
            <a:grpSpLocks/>
          </p:cNvGrpSpPr>
          <p:nvPr/>
        </p:nvGrpSpPr>
        <p:grpSpPr bwMode="auto">
          <a:xfrm>
            <a:off x="3759200" y="5235575"/>
            <a:ext cx="569913" cy="482600"/>
            <a:chOff x="-44" y="1473"/>
            <a:chExt cx="981" cy="1105"/>
          </a:xfrm>
        </p:grpSpPr>
        <p:pic>
          <p:nvPicPr>
            <p:cNvPr id="17728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28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7195" name="Group 44"/>
          <p:cNvGrpSpPr>
            <a:grpSpLocks/>
          </p:cNvGrpSpPr>
          <p:nvPr/>
        </p:nvGrpSpPr>
        <p:grpSpPr bwMode="auto">
          <a:xfrm>
            <a:off x="4287838" y="5267325"/>
            <a:ext cx="569912" cy="481013"/>
            <a:chOff x="-44" y="1473"/>
            <a:chExt cx="981" cy="1105"/>
          </a:xfrm>
        </p:grpSpPr>
        <p:pic>
          <p:nvPicPr>
            <p:cNvPr id="17727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28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7070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4822825"/>
            <a:ext cx="6778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702" name="Line 20"/>
          <p:cNvSpPr>
            <a:spLocks noChangeShapeType="1"/>
          </p:cNvSpPr>
          <p:nvPr/>
        </p:nvSpPr>
        <p:spPr bwMode="auto">
          <a:xfrm flipH="1">
            <a:off x="6519863" y="5100638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pic>
        <p:nvPicPr>
          <p:cNvPr id="7070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8" y="4870450"/>
            <a:ext cx="6778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199" name="Group 44"/>
          <p:cNvGrpSpPr>
            <a:grpSpLocks/>
          </p:cNvGrpSpPr>
          <p:nvPr/>
        </p:nvGrpSpPr>
        <p:grpSpPr bwMode="auto">
          <a:xfrm>
            <a:off x="6684963" y="4884738"/>
            <a:ext cx="569912" cy="481012"/>
            <a:chOff x="-44" y="1473"/>
            <a:chExt cx="981" cy="1105"/>
          </a:xfrm>
        </p:grpSpPr>
        <p:pic>
          <p:nvPicPr>
            <p:cNvPr id="17727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27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7070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062288"/>
            <a:ext cx="935038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201" name="Group 906"/>
          <p:cNvGrpSpPr>
            <a:grpSpLocks/>
          </p:cNvGrpSpPr>
          <p:nvPr/>
        </p:nvGrpSpPr>
        <p:grpSpPr bwMode="auto">
          <a:xfrm>
            <a:off x="5140325" y="2111375"/>
            <a:ext cx="366713" cy="579438"/>
            <a:chOff x="4140" y="429"/>
            <a:chExt cx="1425" cy="2396"/>
          </a:xfrm>
        </p:grpSpPr>
        <p:sp>
          <p:nvSpPr>
            <p:cNvPr id="177245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751" name="Rectangle 908"/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47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7248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754" name="Rectangle 911"/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50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0780" name="AutoShape 913"/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81" name="AutoShape 91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56" name="Rectangle 915"/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52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0778" name="AutoShape 917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79" name="AutoShape 918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58" name="Rectangle 919"/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59" name="Rectangle 920"/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55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776" name="AutoShape 92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77" name="AutoShape 923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256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7257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0774" name="AutoShape 926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75" name="AutoShape 927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63" name="Rectangle 928"/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59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7260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766" name="Oval 931"/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62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768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69" name="AutoShape 934"/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70" name="Oval 935"/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71" name="Oval 936"/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i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72" name="Oval 937"/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73" name="Rectangle 938"/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77202" name="Group 1108"/>
          <p:cNvGrpSpPr>
            <a:grpSpLocks/>
          </p:cNvGrpSpPr>
          <p:nvPr/>
        </p:nvGrpSpPr>
        <p:grpSpPr bwMode="auto">
          <a:xfrm>
            <a:off x="2803525" y="2278063"/>
            <a:ext cx="812800" cy="360362"/>
            <a:chOff x="2356" y="1300"/>
            <a:chExt cx="555" cy="194"/>
          </a:xfrm>
        </p:grpSpPr>
        <p:sp>
          <p:nvSpPr>
            <p:cNvPr id="17723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723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723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77240" name="Group 1112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77243" name="Freeform 111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44" name="Freeform 111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746" name="Line 1115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0747" name="Line 1116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77203" name="Group 906"/>
          <p:cNvGrpSpPr>
            <a:grpSpLocks/>
          </p:cNvGrpSpPr>
          <p:nvPr/>
        </p:nvGrpSpPr>
        <p:grpSpPr bwMode="auto">
          <a:xfrm>
            <a:off x="5745163" y="2620963"/>
            <a:ext cx="366712" cy="579437"/>
            <a:chOff x="4140" y="429"/>
            <a:chExt cx="1425" cy="2396"/>
          </a:xfrm>
        </p:grpSpPr>
        <p:sp>
          <p:nvSpPr>
            <p:cNvPr id="177205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711" name="Rectangle 908"/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07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7208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714" name="Rectangle 911"/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10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0740" name="AutoShape 913"/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41" name="AutoShape 91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16" name="Rectangle 915"/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12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0738" name="AutoShape 917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39" name="AutoShape 918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18" name="Rectangle 919"/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19" name="Rectangle 920"/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7215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736" name="AutoShape 92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37" name="AutoShape 923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216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7217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0734" name="AutoShape 926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735" name="AutoShape 927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70723" name="Rectangle 928"/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19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7220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726" name="Oval 931"/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222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728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29" name="AutoShape 934"/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30" name="Oval 935"/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31" name="Oval 936"/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i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32" name="Oval 937"/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0733" name="Rectangle 938"/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177204" name="Picture 21" descr="underline_base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7063" y="103981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6520" y="2114640"/>
              <a:ext cx="6255360" cy="35816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7160" y="2105280"/>
                <a:ext cx="6274080" cy="3600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81"/>
    </mc:Choice>
    <mc:Fallback>
      <p:transition spd="slow" advTm="5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716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B0B15B62-0485-4B19-B25B-066D5C959767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39688"/>
            <a:ext cx="4560888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ea typeface="ＭＳ Ｐゴシック" charset="0"/>
                <a:cs typeface="+mj-cs"/>
              </a:rPr>
              <a:t>Switches vs. </a:t>
            </a:r>
            <a:r>
              <a:rPr lang="en-US" sz="3600" dirty="0" smtClean="0">
                <a:ea typeface="ＭＳ Ｐゴシック" charset="0"/>
                <a:cs typeface="+mj-cs"/>
              </a:rPr>
              <a:t>routers</a:t>
            </a:r>
            <a:endParaRPr lang="en-US" sz="3600" dirty="0">
              <a:ea typeface="ＭＳ Ｐゴシック" charset="0"/>
              <a:cs typeface="+mj-cs"/>
            </a:endParaRP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1341438"/>
            <a:ext cx="3967162" cy="4994275"/>
          </a:xfrm>
        </p:spPr>
        <p:txBody>
          <a:bodyPr/>
          <a:lstStyle/>
          <a:p>
            <a:pPr marL="0" indent="0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000099"/>
                </a:solidFill>
                <a:ea typeface="ＭＳ Ｐゴシック" charset="0"/>
                <a:cs typeface="+mn-cs"/>
              </a:rPr>
              <a:t>both </a:t>
            </a:r>
            <a:r>
              <a:rPr lang="en-US" sz="2400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are store</a:t>
            </a:r>
            <a:r>
              <a:rPr lang="en-US" sz="2400" dirty="0">
                <a:solidFill>
                  <a:srgbClr val="000099"/>
                </a:solidFill>
                <a:ea typeface="ＭＳ Ｐゴシック" charset="0"/>
                <a:cs typeface="+mn-cs"/>
              </a:rPr>
              <a:t>-and-</a:t>
            </a:r>
            <a:r>
              <a:rPr lang="en-US" sz="2400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forward: </a:t>
            </a:r>
          </a:p>
          <a:p>
            <a:pPr>
              <a:buSzPct val="100000"/>
              <a:buFont typeface="Wingdings" charset="2"/>
              <a:buChar char="§"/>
              <a:defRPr/>
            </a:pPr>
            <a:r>
              <a:rPr lang="en-US" sz="2400" i="1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routers: </a:t>
            </a:r>
            <a:r>
              <a:rPr lang="en-US" sz="2400" dirty="0" smtClean="0">
                <a:ea typeface="ＭＳ Ｐゴシック" charset="0"/>
                <a:cs typeface="+mn-cs"/>
              </a:rPr>
              <a:t>network-layer devices (examine network-layer headers)</a:t>
            </a:r>
          </a:p>
          <a:p>
            <a:pPr>
              <a:buSzPct val="100000"/>
              <a:buFont typeface="Wingdings" charset="2"/>
              <a:buChar char="§"/>
              <a:defRPr/>
            </a:pPr>
            <a:r>
              <a:rPr lang="en-US" sz="2400" i="1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switches</a:t>
            </a:r>
            <a:r>
              <a:rPr lang="en-US" sz="2400" i="1" dirty="0" smtClean="0">
                <a:ea typeface="ＭＳ Ｐゴシック" charset="0"/>
                <a:cs typeface="+mn-cs"/>
              </a:rPr>
              <a:t>: </a:t>
            </a:r>
            <a:r>
              <a:rPr lang="en-US" sz="2400" dirty="0" smtClean="0">
                <a:ea typeface="ＭＳ Ｐゴシック" charset="0"/>
                <a:cs typeface="+mn-cs"/>
              </a:rPr>
              <a:t>link</a:t>
            </a:r>
            <a:r>
              <a:rPr lang="en-US" sz="2400" dirty="0">
                <a:ea typeface="ＭＳ Ｐゴシック" charset="0"/>
                <a:cs typeface="+mn-cs"/>
              </a:rPr>
              <a:t>-layer devices (examine link-layer headers)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endParaRPr lang="en-US" sz="2400" i="1" dirty="0" smtClean="0">
              <a:solidFill>
                <a:srgbClr val="CC0000"/>
              </a:solidFill>
              <a:ea typeface="ＭＳ Ｐゴシック" charset="0"/>
              <a:cs typeface="+mn-cs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r>
              <a:rPr lang="en-US" sz="2400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both have forwarding tables:</a:t>
            </a:r>
          </a:p>
          <a:p>
            <a:pPr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  <a:cs typeface="+mn-cs"/>
              </a:rPr>
              <a:t>r</a:t>
            </a:r>
            <a:r>
              <a:rPr lang="en-US" sz="2400" i="1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outers: </a:t>
            </a:r>
            <a:r>
              <a:rPr lang="en-US" sz="2400" dirty="0" smtClean="0">
                <a:ea typeface="ＭＳ Ｐゴシック" charset="0"/>
                <a:cs typeface="+mn-cs"/>
              </a:rPr>
              <a:t>compute tables using routing algorithms, IP addresses</a:t>
            </a:r>
          </a:p>
          <a:p>
            <a:pPr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  <a:cs typeface="+mn-cs"/>
              </a:rPr>
              <a:t>s</a:t>
            </a:r>
            <a:r>
              <a:rPr lang="en-US" sz="2400" i="1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witches: </a:t>
            </a:r>
            <a:r>
              <a:rPr lang="en-US" sz="2400" dirty="0" smtClean="0">
                <a:ea typeface="ＭＳ Ｐゴシック" charset="0"/>
                <a:cs typeface="+mn-cs"/>
              </a:rPr>
              <a:t>learn forwarding table using flooding, learning, MAC addresses </a:t>
            </a:r>
            <a:endParaRPr lang="en-US" sz="2400" dirty="0">
              <a:ea typeface="ＭＳ Ｐゴシック" charset="0"/>
              <a:cs typeface="+mn-cs"/>
            </a:endParaRPr>
          </a:p>
        </p:txBody>
      </p:sp>
      <p:sp>
        <p:nvSpPr>
          <p:cNvPr id="179205" name="Freeform 3"/>
          <p:cNvSpPr>
            <a:spLocks/>
          </p:cNvSpPr>
          <p:nvPr/>
        </p:nvSpPr>
        <p:spPr bwMode="auto">
          <a:xfrm flipH="1">
            <a:off x="6543675" y="2103438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9206" name="Freeform 10"/>
          <p:cNvSpPr>
            <a:spLocks/>
          </p:cNvSpPr>
          <p:nvPr/>
        </p:nvSpPr>
        <p:spPr bwMode="auto">
          <a:xfrm>
            <a:off x="6530975" y="844550"/>
            <a:ext cx="360363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9207" name="Rectangle 23"/>
          <p:cNvSpPr>
            <a:spLocks noChangeArrowheads="1"/>
          </p:cNvSpPr>
          <p:nvPr/>
        </p:nvSpPr>
        <p:spPr bwMode="auto">
          <a:xfrm>
            <a:off x="5307013" y="850900"/>
            <a:ext cx="1296987" cy="15462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400" i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08" name="Rectangle 24"/>
          <p:cNvSpPr>
            <a:spLocks noChangeArrowheads="1"/>
          </p:cNvSpPr>
          <p:nvPr/>
        </p:nvSpPr>
        <p:spPr bwMode="auto">
          <a:xfrm>
            <a:off x="5259388" y="9223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 i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09" name="Line 25"/>
          <p:cNvSpPr>
            <a:spLocks noChangeShapeType="1"/>
          </p:cNvSpPr>
          <p:nvPr/>
        </p:nvSpPr>
        <p:spPr bwMode="auto">
          <a:xfrm>
            <a:off x="5259388" y="12398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9210" name="Text Box 26"/>
          <p:cNvSpPr txBox="1">
            <a:spLocks noChangeArrowheads="1"/>
          </p:cNvSpPr>
          <p:nvPr/>
        </p:nvSpPr>
        <p:spPr bwMode="auto">
          <a:xfrm>
            <a:off x="5216525" y="8890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physical</a:t>
            </a:r>
          </a:p>
        </p:txBody>
      </p:sp>
      <p:sp>
        <p:nvSpPr>
          <p:cNvPr id="179211" name="Line 27"/>
          <p:cNvSpPr>
            <a:spLocks noChangeShapeType="1"/>
          </p:cNvSpPr>
          <p:nvPr/>
        </p:nvSpPr>
        <p:spPr bwMode="auto">
          <a:xfrm>
            <a:off x="5267325" y="15605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9212" name="Line 28"/>
          <p:cNvSpPr>
            <a:spLocks noChangeShapeType="1"/>
          </p:cNvSpPr>
          <p:nvPr/>
        </p:nvSpPr>
        <p:spPr bwMode="auto">
          <a:xfrm>
            <a:off x="5272088" y="18415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9213" name="Line 29"/>
          <p:cNvSpPr>
            <a:spLocks noChangeShapeType="1"/>
          </p:cNvSpPr>
          <p:nvPr/>
        </p:nvSpPr>
        <p:spPr bwMode="auto">
          <a:xfrm>
            <a:off x="5272088" y="21177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9214" name="Group 88"/>
          <p:cNvGrpSpPr>
            <a:grpSpLocks/>
          </p:cNvGrpSpPr>
          <p:nvPr/>
        </p:nvGrpSpPr>
        <p:grpSpPr bwMode="auto">
          <a:xfrm>
            <a:off x="6716713" y="3525838"/>
            <a:ext cx="1387475" cy="1035050"/>
            <a:chOff x="3601" y="168"/>
            <a:chExt cx="874" cy="652"/>
          </a:xfrm>
        </p:grpSpPr>
        <p:sp>
          <p:nvSpPr>
            <p:cNvPr id="179263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9264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9265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66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physical</a:t>
              </a:r>
            </a:p>
          </p:txBody>
        </p:sp>
        <p:sp>
          <p:nvSpPr>
            <p:cNvPr id="179267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9215" name="Group 94"/>
          <p:cNvGrpSpPr>
            <a:grpSpLocks/>
          </p:cNvGrpSpPr>
          <p:nvPr/>
        </p:nvGrpSpPr>
        <p:grpSpPr bwMode="auto">
          <a:xfrm>
            <a:off x="7054850" y="2100263"/>
            <a:ext cx="1387475" cy="733425"/>
            <a:chOff x="4696" y="597"/>
            <a:chExt cx="874" cy="462"/>
          </a:xfrm>
        </p:grpSpPr>
        <p:sp>
          <p:nvSpPr>
            <p:cNvPr id="179259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9260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9261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62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physical</a:t>
              </a:r>
            </a:p>
          </p:txBody>
        </p:sp>
      </p:grpSp>
      <p:sp>
        <p:nvSpPr>
          <p:cNvPr id="179216" name="Text Box 167"/>
          <p:cNvSpPr txBox="1">
            <a:spLocks noChangeArrowheads="1"/>
          </p:cNvSpPr>
          <p:nvPr/>
        </p:nvSpPr>
        <p:spPr bwMode="auto">
          <a:xfrm>
            <a:off x="5854700" y="3003550"/>
            <a:ext cx="903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 i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switch</a:t>
            </a:r>
          </a:p>
        </p:txBody>
      </p:sp>
      <p:grpSp>
        <p:nvGrpSpPr>
          <p:cNvPr id="179217" name="Group 39"/>
          <p:cNvGrpSpPr>
            <a:grpSpLocks/>
          </p:cNvGrpSpPr>
          <p:nvPr/>
        </p:nvGrpSpPr>
        <p:grpSpPr bwMode="auto">
          <a:xfrm>
            <a:off x="4408488" y="1562100"/>
            <a:ext cx="962025" cy="304800"/>
            <a:chOff x="1070" y="918"/>
            <a:chExt cx="606" cy="192"/>
          </a:xfrm>
        </p:grpSpPr>
        <p:sp>
          <p:nvSpPr>
            <p:cNvPr id="71738" name="Rectangle 40"/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CC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9258" name="Text Box 4"/>
            <p:cNvSpPr txBox="1">
              <a:spLocks noChangeArrowheads="1"/>
            </p:cNvSpPr>
            <p:nvPr/>
          </p:nvSpPr>
          <p:spPr bwMode="auto">
            <a:xfrm>
              <a:off x="1070" y="918"/>
              <a:ext cx="60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0">
                  <a:solidFill>
                    <a:srgbClr val="CC0000"/>
                  </a:solidFill>
                  <a:latin typeface="Arial" pitchFamily="34" charset="0"/>
                  <a:cs typeface="Arial" pitchFamily="34" charset="0"/>
                </a:rPr>
                <a:t>datagram</a:t>
              </a:r>
            </a:p>
          </p:txBody>
        </p:sp>
      </p:grpSp>
      <p:sp>
        <p:nvSpPr>
          <p:cNvPr id="179218" name="Rectangle 57"/>
          <p:cNvSpPr>
            <a:spLocks noChangeArrowheads="1"/>
          </p:cNvSpPr>
          <p:nvPr/>
        </p:nvSpPr>
        <p:spPr bwMode="auto">
          <a:xfrm>
            <a:off x="5208588" y="4594225"/>
            <a:ext cx="1296987" cy="15462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400" i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19" name="Rectangle 58"/>
          <p:cNvSpPr>
            <a:spLocks noChangeArrowheads="1"/>
          </p:cNvSpPr>
          <p:nvPr/>
        </p:nvSpPr>
        <p:spPr bwMode="auto">
          <a:xfrm>
            <a:off x="5160963" y="4665663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 i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20" name="Line 59"/>
          <p:cNvSpPr>
            <a:spLocks noChangeShapeType="1"/>
          </p:cNvSpPr>
          <p:nvPr/>
        </p:nvSpPr>
        <p:spPr bwMode="auto">
          <a:xfrm>
            <a:off x="5160963" y="498316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9221" name="Text Box 60"/>
          <p:cNvSpPr txBox="1">
            <a:spLocks noChangeArrowheads="1"/>
          </p:cNvSpPr>
          <p:nvPr/>
        </p:nvSpPr>
        <p:spPr bwMode="auto">
          <a:xfrm>
            <a:off x="5118100" y="4632325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i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physical</a:t>
            </a:r>
          </a:p>
        </p:txBody>
      </p:sp>
      <p:sp>
        <p:nvSpPr>
          <p:cNvPr id="179222" name="Line 61"/>
          <p:cNvSpPr>
            <a:spLocks noChangeShapeType="1"/>
          </p:cNvSpPr>
          <p:nvPr/>
        </p:nvSpPr>
        <p:spPr bwMode="auto">
          <a:xfrm>
            <a:off x="5168900" y="53038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9223" name="Line 62"/>
          <p:cNvSpPr>
            <a:spLocks noChangeShapeType="1"/>
          </p:cNvSpPr>
          <p:nvPr/>
        </p:nvSpPr>
        <p:spPr bwMode="auto">
          <a:xfrm>
            <a:off x="5173663" y="55848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9224" name="Line 63"/>
          <p:cNvSpPr>
            <a:spLocks noChangeShapeType="1"/>
          </p:cNvSpPr>
          <p:nvPr/>
        </p:nvSpPr>
        <p:spPr bwMode="auto">
          <a:xfrm>
            <a:off x="5173663" y="586105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9225" name="Freeform 49"/>
          <p:cNvSpPr>
            <a:spLocks/>
          </p:cNvSpPr>
          <p:nvPr/>
        </p:nvSpPr>
        <p:spPr bwMode="auto">
          <a:xfrm>
            <a:off x="6472238" y="4600575"/>
            <a:ext cx="381000" cy="1857375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179226" name="Group 50"/>
          <p:cNvGrpSpPr>
            <a:grpSpLocks/>
          </p:cNvGrpSpPr>
          <p:nvPr/>
        </p:nvGrpSpPr>
        <p:grpSpPr bwMode="auto">
          <a:xfrm>
            <a:off x="4294188" y="1814513"/>
            <a:ext cx="1095375" cy="338137"/>
            <a:chOff x="998" y="1077"/>
            <a:chExt cx="690" cy="213"/>
          </a:xfrm>
        </p:grpSpPr>
        <p:sp>
          <p:nvSpPr>
            <p:cNvPr id="71736" name="Rectangle 51"/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CC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9256" name="Text Box 7"/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i="0">
                  <a:solidFill>
                    <a:srgbClr val="CC0000"/>
                  </a:solidFill>
                  <a:latin typeface="Arial" pitchFamily="34" charset="0"/>
                  <a:cs typeface="Arial" pitchFamily="34" charset="0"/>
                </a:rPr>
                <a:t>frame</a:t>
              </a:r>
            </a:p>
          </p:txBody>
        </p:sp>
      </p:grpSp>
      <p:sp>
        <p:nvSpPr>
          <p:cNvPr id="179227" name="Freeform 53"/>
          <p:cNvSpPr>
            <a:spLocks/>
          </p:cNvSpPr>
          <p:nvPr/>
        </p:nvSpPr>
        <p:spPr bwMode="auto">
          <a:xfrm>
            <a:off x="5281613" y="723900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179228" name="Group 54"/>
          <p:cNvGrpSpPr>
            <a:grpSpLocks/>
          </p:cNvGrpSpPr>
          <p:nvPr/>
        </p:nvGrpSpPr>
        <p:grpSpPr bwMode="auto">
          <a:xfrm>
            <a:off x="8066088" y="2166938"/>
            <a:ext cx="1095375" cy="338137"/>
            <a:chOff x="998" y="1077"/>
            <a:chExt cx="690" cy="213"/>
          </a:xfrm>
        </p:grpSpPr>
        <p:sp>
          <p:nvSpPr>
            <p:cNvPr id="71734" name="Rectangle 55"/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CC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9254" name="Text Box 7"/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i="0">
                  <a:solidFill>
                    <a:srgbClr val="CC0000"/>
                  </a:solidFill>
                  <a:latin typeface="Arial" pitchFamily="34" charset="0"/>
                  <a:cs typeface="Arial" pitchFamily="34" charset="0"/>
                </a:rPr>
                <a:t>frame</a:t>
              </a:r>
            </a:p>
          </p:txBody>
        </p:sp>
      </p:grpSp>
      <p:grpSp>
        <p:nvGrpSpPr>
          <p:cNvPr id="179229" name="Group 57"/>
          <p:cNvGrpSpPr>
            <a:grpSpLocks/>
          </p:cNvGrpSpPr>
          <p:nvPr/>
        </p:nvGrpSpPr>
        <p:grpSpPr bwMode="auto">
          <a:xfrm>
            <a:off x="7742238" y="3919538"/>
            <a:ext cx="1095375" cy="338137"/>
            <a:chOff x="998" y="1077"/>
            <a:chExt cx="690" cy="213"/>
          </a:xfrm>
        </p:grpSpPr>
        <p:sp>
          <p:nvSpPr>
            <p:cNvPr id="71732" name="Rectangle 58"/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CC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9252" name="Text Box 7"/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i="0">
                  <a:solidFill>
                    <a:srgbClr val="CC0000"/>
                  </a:solidFill>
                  <a:latin typeface="Arial" pitchFamily="34" charset="0"/>
                  <a:cs typeface="Arial" pitchFamily="34" charset="0"/>
                </a:rPr>
                <a:t>frame</a:t>
              </a:r>
            </a:p>
          </p:txBody>
        </p:sp>
      </p:grpSp>
      <p:grpSp>
        <p:nvGrpSpPr>
          <p:cNvPr id="179230" name="Group 60"/>
          <p:cNvGrpSpPr>
            <a:grpSpLocks/>
          </p:cNvGrpSpPr>
          <p:nvPr/>
        </p:nvGrpSpPr>
        <p:grpSpPr bwMode="auto">
          <a:xfrm>
            <a:off x="7808913" y="3638550"/>
            <a:ext cx="962025" cy="304800"/>
            <a:chOff x="1070" y="918"/>
            <a:chExt cx="606" cy="192"/>
          </a:xfrm>
        </p:grpSpPr>
        <p:sp>
          <p:nvSpPr>
            <p:cNvPr id="71730" name="Rectangle 61"/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CC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9250" name="Text Box 4"/>
            <p:cNvSpPr txBox="1">
              <a:spLocks noChangeArrowheads="1"/>
            </p:cNvSpPr>
            <p:nvPr/>
          </p:nvSpPr>
          <p:spPr bwMode="auto">
            <a:xfrm>
              <a:off x="1070" y="918"/>
              <a:ext cx="60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0">
                  <a:solidFill>
                    <a:srgbClr val="CC0000"/>
                  </a:solidFill>
                  <a:latin typeface="Arial" pitchFamily="34" charset="0"/>
                  <a:cs typeface="Arial" pitchFamily="34" charset="0"/>
                </a:rPr>
                <a:t>datagram</a:t>
              </a:r>
            </a:p>
          </p:txBody>
        </p:sp>
      </p:grpSp>
      <p:sp>
        <p:nvSpPr>
          <p:cNvPr id="179231" name="Freeform 63"/>
          <p:cNvSpPr>
            <a:spLocks/>
          </p:cNvSpPr>
          <p:nvPr/>
        </p:nvSpPr>
        <p:spPr bwMode="auto">
          <a:xfrm>
            <a:off x="6424613" y="3533775"/>
            <a:ext cx="361950" cy="9239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000099"/>
              </a:gs>
            </a:gsLst>
            <a:lin ang="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179232" name="Group 44"/>
          <p:cNvGrpSpPr>
            <a:grpSpLocks/>
          </p:cNvGrpSpPr>
          <p:nvPr/>
        </p:nvGrpSpPr>
        <p:grpSpPr bwMode="auto">
          <a:xfrm>
            <a:off x="6481763" y="1347788"/>
            <a:ext cx="762000" cy="693737"/>
            <a:chOff x="-44" y="1473"/>
            <a:chExt cx="981" cy="1105"/>
          </a:xfrm>
        </p:grpSpPr>
        <p:pic>
          <p:nvPicPr>
            <p:cNvPr id="17924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924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9233" name="Group 44"/>
          <p:cNvGrpSpPr>
            <a:grpSpLocks/>
          </p:cNvGrpSpPr>
          <p:nvPr/>
        </p:nvGrpSpPr>
        <p:grpSpPr bwMode="auto">
          <a:xfrm>
            <a:off x="6461125" y="6002338"/>
            <a:ext cx="762000" cy="693737"/>
            <a:chOff x="-44" y="1473"/>
            <a:chExt cx="981" cy="1105"/>
          </a:xfrm>
        </p:grpSpPr>
        <p:pic>
          <p:nvPicPr>
            <p:cNvPr id="17924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924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717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63" y="2671763"/>
            <a:ext cx="877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9235" name="Group 1108"/>
          <p:cNvGrpSpPr>
            <a:grpSpLocks/>
          </p:cNvGrpSpPr>
          <p:nvPr/>
        </p:nvGrpSpPr>
        <p:grpSpPr bwMode="auto">
          <a:xfrm>
            <a:off x="5881688" y="3852863"/>
            <a:ext cx="812800" cy="360362"/>
            <a:chOff x="2356" y="1300"/>
            <a:chExt cx="555" cy="194"/>
          </a:xfrm>
        </p:grpSpPr>
        <p:sp>
          <p:nvSpPr>
            <p:cNvPr id="17923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923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923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79240" name="Group 1112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79243" name="Freeform 111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44" name="Freeform 111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22" name="Line 1115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1723" name="Line 1116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pic>
        <p:nvPicPr>
          <p:cNvPr id="179236" name="Picture 23" descr="underline_base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1488" y="847725"/>
            <a:ext cx="41132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006"/>
    </mc:Choice>
    <mc:Fallback>
      <p:transition spd="slow" advTm="216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0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3730F807-9C2E-4F97-82DA-282E21939881}" type="slidenum">
              <a:rPr lang="en-US"/>
              <a:pPr/>
              <a:t>2</a:t>
            </a:fld>
            <a:endParaRPr lang="en-US"/>
          </a:p>
        </p:txBody>
      </p:sp>
      <p:pic>
        <p:nvPicPr>
          <p:cNvPr id="144387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Link layer, </a:t>
            </a:r>
            <a:r>
              <a:rPr lang="en-US" sz="4000">
                <a:ea typeface="ＭＳ Ｐゴシック" charset="0"/>
                <a:cs typeface="+mj-cs"/>
              </a:rPr>
              <a:t>LAN</a:t>
            </a:r>
            <a:r>
              <a:rPr lang="en-US">
                <a:ea typeface="ＭＳ Ｐゴシック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5.1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5.2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5.3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5.4 </a:t>
            </a:r>
            <a:r>
              <a:rPr lang="en-US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LANs</a:t>
            </a:r>
            <a:endParaRPr lang="en-US" dirty="0">
              <a:solidFill>
                <a:srgbClr val="CC0000"/>
              </a:solidFill>
              <a:ea typeface="ＭＳ Ｐゴシック" charset="0"/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addressing, ARP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solidFill>
                  <a:srgbClr val="CC0000"/>
                </a:solidFill>
                <a:ea typeface="ＭＳ Ｐゴシック" charset="0"/>
              </a:rPr>
              <a:t>Ethernet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s</a:t>
            </a:r>
            <a:r>
              <a:rPr lang="en-US" dirty="0" smtClean="0">
                <a:ea typeface="ＭＳ Ｐゴシック" charset="0"/>
              </a:rPr>
              <a:t>witches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VLANS</a:t>
            </a:r>
            <a:endParaRPr lang="en-US" dirty="0">
              <a:ea typeface="ＭＳ Ｐゴシック" charset="0"/>
            </a:endParaRP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5.5</a:t>
            </a:r>
            <a:r>
              <a:rPr lang="en-US" dirty="0" smtClean="0">
                <a:ea typeface="ＭＳ Ｐゴシック" charset="0"/>
                <a:cs typeface="+mn-cs"/>
              </a:rPr>
              <a:t> link </a:t>
            </a:r>
            <a:r>
              <a:rPr lang="en-US" dirty="0">
                <a:ea typeface="ＭＳ Ｐゴシック" charset="0"/>
                <a:cs typeface="+mn-cs"/>
              </a:rPr>
              <a:t>v</a:t>
            </a:r>
            <a:r>
              <a:rPr lang="en-US" dirty="0" smtClean="0">
                <a:ea typeface="ＭＳ Ｐゴシック" charset="0"/>
                <a:cs typeface="+mn-cs"/>
              </a:rPr>
              <a:t>irtualization</a:t>
            </a:r>
            <a:r>
              <a:rPr lang="en-US" dirty="0">
                <a:ea typeface="ＭＳ Ｐゴシック" charset="0"/>
                <a:cs typeface="+mn-cs"/>
              </a:rPr>
              <a:t>: </a:t>
            </a:r>
            <a:r>
              <a:rPr lang="en-US" dirty="0" smtClean="0">
                <a:ea typeface="ＭＳ Ｐゴシック" charset="0"/>
                <a:cs typeface="+mn-cs"/>
              </a:rPr>
              <a:t>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5.6</a:t>
            </a:r>
            <a:r>
              <a:rPr lang="en-US" dirty="0" smtClean="0">
                <a:ea typeface="ＭＳ Ｐゴシック" charset="0"/>
                <a:cs typeface="+mn-cs"/>
              </a:rPr>
              <a:t> data center networking</a:t>
            </a:r>
            <a:endParaRPr lang="en-US" dirty="0">
              <a:ea typeface="ＭＳ Ｐゴシック" charset="0"/>
              <a:cs typeface="+mn-cs"/>
            </a:endParaRP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5.7</a:t>
            </a:r>
            <a:r>
              <a:rPr lang="en-US" dirty="0" smtClean="0"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ea typeface="ＭＳ Ｐゴシック" charset="0"/>
              <a:cs typeface="+mn-c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16"/>
    </mc:Choice>
    <mc:Fallback>
      <p:transition spd="slow" advTm="28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754F38BB-7D90-4719-8E18-E507139251E4}" type="slidenum">
              <a:rPr lang="en-US"/>
              <a:pPr/>
              <a:t>3</a:t>
            </a:fld>
            <a:endParaRPr lang="en-US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Ethernet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8" y="1276350"/>
            <a:ext cx="7519987" cy="2133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ja-JP" altLang="en-US" sz="2400" smtClean="0"/>
              <a:t>“</a:t>
            </a:r>
            <a:r>
              <a:rPr lang="en-US" altLang="ja-JP" sz="2400" smtClean="0"/>
              <a:t>dominant</a:t>
            </a:r>
            <a:r>
              <a:rPr lang="ja-JP" altLang="en-US" sz="2400" smtClean="0"/>
              <a:t>”</a:t>
            </a:r>
            <a:r>
              <a:rPr lang="en-US" altLang="ja-JP" sz="2400" smtClean="0"/>
              <a:t> wired LAN technology: </a:t>
            </a:r>
          </a:p>
          <a:p>
            <a:r>
              <a:rPr lang="en-US" sz="2400" smtClean="0"/>
              <a:t>cheap $20 for NIC</a:t>
            </a:r>
          </a:p>
          <a:p>
            <a:r>
              <a:rPr lang="en-US" sz="2400" smtClean="0"/>
              <a:t>first widely used LAN technology</a:t>
            </a:r>
          </a:p>
          <a:p>
            <a:r>
              <a:rPr lang="en-US" sz="2400" smtClean="0"/>
              <a:t>simpler, cheaper than token LANs and ATM</a:t>
            </a:r>
          </a:p>
          <a:p>
            <a:r>
              <a:rPr lang="en-US" sz="2400" smtClean="0"/>
              <a:t>kept up with speed race: 10 Mbps – 10 Gbps </a:t>
            </a:r>
            <a:endParaRPr lang="en-US" smtClean="0"/>
          </a:p>
          <a:p>
            <a:endParaRPr lang="en-US" smtClean="0"/>
          </a:p>
        </p:txBody>
      </p:sp>
      <p:pic>
        <p:nvPicPr>
          <p:cNvPr id="146437" name="Picture 4" descr="551 metcalfe-ene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87500" y="3635375"/>
            <a:ext cx="4752975" cy="25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4289425" y="6086475"/>
            <a:ext cx="31305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Metcalfe</a:t>
            </a:r>
            <a:r>
              <a:rPr lang="ja-JP" altLang="en-US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>
                <a:latin typeface="Arial" pitchFamily="34" charset="0"/>
                <a:cs typeface="Arial" pitchFamily="34" charset="0"/>
              </a:rPr>
              <a:t>s Ethernet sketch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6439" name="Picture 24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3113" y="877888"/>
            <a:ext cx="1970087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53"/>
    </mc:Choice>
    <mc:Fallback>
      <p:transition spd="slow" advTm="99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Picture 19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2450" y="796925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15E40D5E-A20E-4127-8A89-75C1F6984BD0}" type="slidenum">
              <a:rPr lang="en-US"/>
              <a:pPr/>
              <a:t>4</a:t>
            </a:fld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ea typeface="ＭＳ Ｐゴシック" charset="0"/>
                <a:cs typeface="+mj-cs"/>
              </a:rPr>
              <a:t>Ethernet: physical topology</a:t>
            </a:r>
            <a:endParaRPr lang="en-US" sz="4000" dirty="0">
              <a:ea typeface="ＭＳ Ｐゴシック" charset="0"/>
              <a:cs typeface="+mj-cs"/>
            </a:endParaRPr>
          </a:p>
        </p:txBody>
      </p:sp>
      <p:sp>
        <p:nvSpPr>
          <p:cNvPr id="5325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08000" y="1103313"/>
            <a:ext cx="8297863" cy="2449512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i="1" smtClean="0">
                <a:solidFill>
                  <a:srgbClr val="CC0000"/>
                </a:solidFill>
              </a:rPr>
              <a:t>bus: </a:t>
            </a:r>
            <a:r>
              <a:rPr lang="en-US" smtClean="0"/>
              <a:t>popular through mid 90s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all nodes in same collision domain (can collide with each other)</a:t>
            </a:r>
          </a:p>
          <a:p>
            <a:pPr>
              <a:lnSpc>
                <a:spcPct val="75000"/>
              </a:lnSpc>
            </a:pPr>
            <a:r>
              <a:rPr lang="en-US" i="1" smtClean="0">
                <a:solidFill>
                  <a:srgbClr val="CC0000"/>
                </a:solidFill>
              </a:rPr>
              <a:t>star: </a:t>
            </a:r>
            <a:r>
              <a:rPr lang="en-US" smtClean="0"/>
              <a:t>prevails today</a:t>
            </a:r>
          </a:p>
          <a:p>
            <a:pPr lvl="1">
              <a:lnSpc>
                <a:spcPct val="75000"/>
              </a:lnSpc>
            </a:pPr>
            <a:r>
              <a:rPr lang="en-US" smtClean="0"/>
              <a:t>active </a:t>
            </a:r>
            <a:r>
              <a:rPr lang="en-US" i="1" smtClean="0">
                <a:solidFill>
                  <a:srgbClr val="CC0000"/>
                </a:solidFill>
              </a:rPr>
              <a:t>switch</a:t>
            </a:r>
            <a:r>
              <a:rPr lang="en-US" smtClean="0">
                <a:solidFill>
                  <a:srgbClr val="CC0000"/>
                </a:solidFill>
              </a:rPr>
              <a:t> </a:t>
            </a:r>
            <a:r>
              <a:rPr lang="en-US" smtClean="0"/>
              <a:t>in center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each </a:t>
            </a:r>
            <a:r>
              <a:rPr lang="ja-JP" altLang="en-US" smtClean="0"/>
              <a:t>“</a:t>
            </a:r>
            <a:r>
              <a:rPr lang="en-US" altLang="ja-JP" smtClean="0"/>
              <a:t>spoke</a:t>
            </a:r>
            <a:r>
              <a:rPr lang="ja-JP" altLang="en-US" smtClean="0"/>
              <a:t>”</a:t>
            </a:r>
            <a:r>
              <a:rPr lang="en-US" altLang="ja-JP" smtClean="0"/>
              <a:t> runs a (separate) Ethernet protocol (nodes do not collide with each other)</a:t>
            </a:r>
            <a:endParaRPr lang="en-US" smtClean="0"/>
          </a:p>
        </p:txBody>
      </p:sp>
      <p:sp>
        <p:nvSpPr>
          <p:cNvPr id="53254" name="Line 17"/>
          <p:cNvSpPr>
            <a:spLocks noChangeShapeType="1"/>
          </p:cNvSpPr>
          <p:nvPr/>
        </p:nvSpPr>
        <p:spPr bwMode="auto">
          <a:xfrm>
            <a:off x="5316538" y="5110163"/>
            <a:ext cx="97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55" name="Line 18"/>
          <p:cNvSpPr>
            <a:spLocks noChangeShapeType="1"/>
          </p:cNvSpPr>
          <p:nvPr/>
        </p:nvSpPr>
        <p:spPr bwMode="auto">
          <a:xfrm>
            <a:off x="6556375" y="451802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56" name="Line 19"/>
          <p:cNvSpPr>
            <a:spLocks noChangeShapeType="1"/>
          </p:cNvSpPr>
          <p:nvPr/>
        </p:nvSpPr>
        <p:spPr bwMode="auto">
          <a:xfrm flipH="1">
            <a:off x="6746875" y="5126038"/>
            <a:ext cx="1003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57" name="Line 20"/>
          <p:cNvSpPr>
            <a:spLocks noChangeShapeType="1"/>
          </p:cNvSpPr>
          <p:nvPr/>
        </p:nvSpPr>
        <p:spPr bwMode="auto">
          <a:xfrm flipV="1">
            <a:off x="6556375" y="5251450"/>
            <a:ext cx="12700" cy="709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58" name="Text Box 23"/>
          <p:cNvSpPr txBox="1">
            <a:spLocks noChangeArrowheads="1"/>
          </p:cNvSpPr>
          <p:nvPr/>
        </p:nvSpPr>
        <p:spPr bwMode="auto">
          <a:xfrm>
            <a:off x="5464175" y="5486400"/>
            <a:ext cx="7540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smtClean="0">
                <a:latin typeface="Arial" charset="0"/>
                <a:cs typeface="Arial" charset="0"/>
              </a:rPr>
              <a:t>switch</a:t>
            </a:r>
          </a:p>
        </p:txBody>
      </p:sp>
      <p:sp>
        <p:nvSpPr>
          <p:cNvPr id="53259" name="Line 24"/>
          <p:cNvSpPr>
            <a:spLocks noChangeShapeType="1"/>
          </p:cNvSpPr>
          <p:nvPr/>
        </p:nvSpPr>
        <p:spPr bwMode="auto">
          <a:xfrm flipV="1">
            <a:off x="5834063" y="5275263"/>
            <a:ext cx="417512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60" name="Line 32"/>
          <p:cNvSpPr>
            <a:spLocks noChangeShapeType="1"/>
          </p:cNvSpPr>
          <p:nvPr/>
        </p:nvSpPr>
        <p:spPr bwMode="auto">
          <a:xfrm flipH="1">
            <a:off x="2160588" y="4102100"/>
            <a:ext cx="752475" cy="1468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61" name="Line 33"/>
          <p:cNvSpPr>
            <a:spLocks noChangeShapeType="1"/>
          </p:cNvSpPr>
          <p:nvPr/>
        </p:nvSpPr>
        <p:spPr bwMode="auto">
          <a:xfrm>
            <a:off x="2132013" y="4879975"/>
            <a:ext cx="3921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62" name="Line 34"/>
          <p:cNvSpPr>
            <a:spLocks noChangeShapeType="1"/>
          </p:cNvSpPr>
          <p:nvPr/>
        </p:nvSpPr>
        <p:spPr bwMode="auto">
          <a:xfrm>
            <a:off x="1914525" y="5434013"/>
            <a:ext cx="3079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63" name="Line 35"/>
          <p:cNvSpPr>
            <a:spLocks noChangeShapeType="1"/>
          </p:cNvSpPr>
          <p:nvPr/>
        </p:nvSpPr>
        <p:spPr bwMode="auto">
          <a:xfrm flipV="1">
            <a:off x="2632075" y="4648200"/>
            <a:ext cx="287338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64" name="Line 37"/>
          <p:cNvSpPr>
            <a:spLocks noChangeShapeType="1"/>
          </p:cNvSpPr>
          <p:nvPr/>
        </p:nvSpPr>
        <p:spPr bwMode="auto">
          <a:xfrm>
            <a:off x="2424113" y="4275138"/>
            <a:ext cx="3921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65" name="Line 38"/>
          <p:cNvSpPr>
            <a:spLocks noChangeShapeType="1"/>
          </p:cNvSpPr>
          <p:nvPr/>
        </p:nvSpPr>
        <p:spPr bwMode="auto">
          <a:xfrm>
            <a:off x="2424113" y="4275138"/>
            <a:ext cx="3921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66" name="Line 39"/>
          <p:cNvSpPr>
            <a:spLocks noChangeShapeType="1"/>
          </p:cNvSpPr>
          <p:nvPr/>
        </p:nvSpPr>
        <p:spPr bwMode="auto">
          <a:xfrm>
            <a:off x="2314575" y="5324475"/>
            <a:ext cx="3079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3267" name="Text Box 41"/>
          <p:cNvSpPr txBox="1">
            <a:spLocks noChangeArrowheads="1"/>
          </p:cNvSpPr>
          <p:nvPr/>
        </p:nvSpPr>
        <p:spPr bwMode="auto">
          <a:xfrm>
            <a:off x="1430338" y="5908675"/>
            <a:ext cx="21859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CC0000"/>
                </a:solidFill>
                <a:latin typeface="Arial" charset="0"/>
                <a:cs typeface="Arial" charset="0"/>
              </a:rPr>
              <a:t>bus: </a:t>
            </a:r>
            <a:r>
              <a:rPr lang="en-US" i="0" dirty="0" smtClean="0">
                <a:latin typeface="Arial" charset="0"/>
                <a:cs typeface="Arial" charset="0"/>
              </a:rPr>
              <a:t>coaxial cable</a:t>
            </a:r>
          </a:p>
        </p:txBody>
      </p:sp>
      <p:sp>
        <p:nvSpPr>
          <p:cNvPr id="53268" name="Text Box 42"/>
          <p:cNvSpPr txBox="1">
            <a:spLocks noChangeArrowheads="1"/>
          </p:cNvSpPr>
          <p:nvPr/>
        </p:nvSpPr>
        <p:spPr bwMode="auto">
          <a:xfrm>
            <a:off x="4989513" y="5691188"/>
            <a:ext cx="7747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CC0000"/>
                </a:solidFill>
                <a:latin typeface="Arial" charset="0"/>
                <a:cs typeface="Arial" charset="0"/>
              </a:rPr>
              <a:t>star</a:t>
            </a:r>
          </a:p>
        </p:txBody>
      </p:sp>
      <p:grpSp>
        <p:nvGrpSpPr>
          <p:cNvPr id="148501" name="Group 37"/>
          <p:cNvGrpSpPr>
            <a:grpSpLocks/>
          </p:cNvGrpSpPr>
          <p:nvPr/>
        </p:nvGrpSpPr>
        <p:grpSpPr bwMode="auto">
          <a:xfrm>
            <a:off x="2733675" y="4398963"/>
            <a:ext cx="711200" cy="601662"/>
            <a:chOff x="7179310" y="4033520"/>
            <a:chExt cx="1009650" cy="855028"/>
          </a:xfrm>
        </p:grpSpPr>
        <p:grpSp>
          <p:nvGrpSpPr>
            <p:cNvPr id="148542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854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54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0" name="Rectangle 43"/>
            <p:cNvSpPr>
              <a:spLocks noChangeArrowheads="1"/>
            </p:cNvSpPr>
            <p:nvPr/>
          </p:nvSpPr>
          <p:spPr bwMode="auto">
            <a:xfrm rot="-5400000">
              <a:off x="7438418" y="4308853"/>
              <a:ext cx="128593" cy="19607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</p:grpSp>
      <p:grpSp>
        <p:nvGrpSpPr>
          <p:cNvPr id="148502" name="Group 42"/>
          <p:cNvGrpSpPr>
            <a:grpSpLocks/>
          </p:cNvGrpSpPr>
          <p:nvPr/>
        </p:nvGrpSpPr>
        <p:grpSpPr bwMode="auto">
          <a:xfrm>
            <a:off x="1757363" y="3962400"/>
            <a:ext cx="701675" cy="517525"/>
            <a:chOff x="1046480" y="3962400"/>
            <a:chExt cx="1026163" cy="761428"/>
          </a:xfrm>
        </p:grpSpPr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 rot="-5400000">
              <a:off x="1893547" y="4299487"/>
              <a:ext cx="109777" cy="24841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48539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40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541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148503" name="Group 47"/>
          <p:cNvGrpSpPr>
            <a:grpSpLocks/>
          </p:cNvGrpSpPr>
          <p:nvPr/>
        </p:nvGrpSpPr>
        <p:grpSpPr bwMode="auto">
          <a:xfrm>
            <a:off x="1473200" y="4551363"/>
            <a:ext cx="701675" cy="517525"/>
            <a:chOff x="1046480" y="3962400"/>
            <a:chExt cx="1026163" cy="761428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 rot="-54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48535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36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537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148504" name="Group 52"/>
          <p:cNvGrpSpPr>
            <a:grpSpLocks/>
          </p:cNvGrpSpPr>
          <p:nvPr/>
        </p:nvGrpSpPr>
        <p:grpSpPr bwMode="auto">
          <a:xfrm>
            <a:off x="1279525" y="5110163"/>
            <a:ext cx="701675" cy="517525"/>
            <a:chOff x="1046480" y="3962400"/>
            <a:chExt cx="1026163" cy="761428"/>
          </a:xfrm>
        </p:grpSpPr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 rot="-54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48531" name="Group 54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32" name="Picture 5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533" name="Freeform 5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148505" name="Group 57"/>
          <p:cNvGrpSpPr>
            <a:grpSpLocks/>
          </p:cNvGrpSpPr>
          <p:nvPr/>
        </p:nvGrpSpPr>
        <p:grpSpPr bwMode="auto">
          <a:xfrm>
            <a:off x="2447925" y="5070475"/>
            <a:ext cx="711200" cy="600075"/>
            <a:chOff x="7179310" y="4033520"/>
            <a:chExt cx="1009650" cy="855028"/>
          </a:xfrm>
        </p:grpSpPr>
        <p:grpSp>
          <p:nvGrpSpPr>
            <p:cNvPr id="148526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852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52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 rot="-5400000">
              <a:off x="7439379" y="4308711"/>
              <a:ext cx="126671" cy="19607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</p:grpSp>
      <p:grpSp>
        <p:nvGrpSpPr>
          <p:cNvPr id="148506" name="Group 62"/>
          <p:cNvGrpSpPr>
            <a:grpSpLocks/>
          </p:cNvGrpSpPr>
          <p:nvPr/>
        </p:nvGrpSpPr>
        <p:grpSpPr bwMode="auto">
          <a:xfrm>
            <a:off x="4419600" y="4687888"/>
            <a:ext cx="914400" cy="690562"/>
            <a:chOff x="1046480" y="3962400"/>
            <a:chExt cx="1026163" cy="761428"/>
          </a:xfrm>
        </p:grpSpPr>
        <p:sp>
          <p:nvSpPr>
            <p:cNvPr id="64" name="Rectangle 48"/>
            <p:cNvSpPr>
              <a:spLocks noChangeArrowheads="1"/>
            </p:cNvSpPr>
            <p:nvPr/>
          </p:nvSpPr>
          <p:spPr bwMode="auto">
            <a:xfrm rot="-5400000">
              <a:off x="1893689" y="4299817"/>
              <a:ext cx="110275" cy="24763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48523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24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525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148507" name="Group 67"/>
          <p:cNvGrpSpPr>
            <a:grpSpLocks/>
          </p:cNvGrpSpPr>
          <p:nvPr/>
        </p:nvGrpSpPr>
        <p:grpSpPr bwMode="auto">
          <a:xfrm>
            <a:off x="7548563" y="4779963"/>
            <a:ext cx="854075" cy="741362"/>
            <a:chOff x="7179310" y="4033520"/>
            <a:chExt cx="1009650" cy="855028"/>
          </a:xfrm>
        </p:grpSpPr>
        <p:grpSp>
          <p:nvGrpSpPr>
            <p:cNvPr id="148518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8520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521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0" name="Rectangle 43"/>
            <p:cNvSpPr>
              <a:spLocks noChangeArrowheads="1"/>
            </p:cNvSpPr>
            <p:nvPr/>
          </p:nvSpPr>
          <p:spPr bwMode="auto">
            <a:xfrm rot="-5400000">
              <a:off x="7438954" y="4308497"/>
              <a:ext cx="128163" cy="19705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75" name="Rectangle 43"/>
          <p:cNvSpPr>
            <a:spLocks noChangeArrowheads="1"/>
          </p:cNvSpPr>
          <p:nvPr/>
        </p:nvSpPr>
        <p:spPr bwMode="auto">
          <a:xfrm>
            <a:off x="6497638" y="4351338"/>
            <a:ext cx="109537" cy="165100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grpSp>
        <p:nvGrpSpPr>
          <p:cNvPr id="148509" name="Group 44"/>
          <p:cNvGrpSpPr>
            <a:grpSpLocks/>
          </p:cNvGrpSpPr>
          <p:nvPr/>
        </p:nvGrpSpPr>
        <p:grpSpPr bwMode="auto">
          <a:xfrm>
            <a:off x="6116638" y="3784600"/>
            <a:ext cx="852487" cy="741363"/>
            <a:chOff x="-44" y="1473"/>
            <a:chExt cx="981" cy="1105"/>
          </a:xfrm>
        </p:grpSpPr>
        <p:pic>
          <p:nvPicPr>
            <p:cNvPr id="148516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8517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8510" name="Group 1"/>
          <p:cNvGrpSpPr>
            <a:grpSpLocks/>
          </p:cNvGrpSpPr>
          <p:nvPr/>
        </p:nvGrpSpPr>
        <p:grpSpPr bwMode="auto">
          <a:xfrm>
            <a:off x="5943600" y="5926138"/>
            <a:ext cx="854075" cy="835025"/>
            <a:chOff x="8077200" y="3320111"/>
            <a:chExt cx="853440" cy="835329"/>
          </a:xfrm>
        </p:grpSpPr>
        <p:sp>
          <p:nvSpPr>
            <p:cNvPr id="78" name="Rectangle 43"/>
            <p:cNvSpPr>
              <a:spLocks noChangeArrowheads="1"/>
            </p:cNvSpPr>
            <p:nvPr/>
          </p:nvSpPr>
          <p:spPr bwMode="auto">
            <a:xfrm>
              <a:off x="8630826" y="3320111"/>
              <a:ext cx="111042" cy="16516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48513" name="Group 44"/>
            <p:cNvGrpSpPr>
              <a:grpSpLocks/>
            </p:cNvGrpSpPr>
            <p:nvPr/>
          </p:nvGrpSpPr>
          <p:grpSpPr bwMode="auto">
            <a:xfrm>
              <a:off x="8077200" y="3413760"/>
              <a:ext cx="853440" cy="741680"/>
              <a:chOff x="-44" y="1473"/>
              <a:chExt cx="981" cy="1105"/>
            </a:xfrm>
          </p:grpSpPr>
          <p:pic>
            <p:nvPicPr>
              <p:cNvPr id="14851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51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pic>
        <p:nvPicPr>
          <p:cNvPr id="532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8" y="4962525"/>
            <a:ext cx="603250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06560" y="4591080"/>
              <a:ext cx="4096080" cy="4766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7200" y="4581720"/>
                <a:ext cx="4114800" cy="495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29"/>
    </mc:Choice>
    <mc:Fallback>
      <p:transition spd="slow" advTm="98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7D79C3DB-B67F-4681-9032-B9F4DB3102A0}" type="slidenum">
              <a:rPr lang="en-US"/>
              <a:pPr/>
              <a:t>5</a:t>
            </a:fld>
            <a:endParaRPr lang="en-US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6075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Ethernet frame structure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2463" y="1609725"/>
            <a:ext cx="7772400" cy="43434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 smtClean="0">
                <a:ea typeface="ＭＳ Ｐゴシック" charset="0"/>
                <a:cs typeface="+mn-cs"/>
              </a:rPr>
              <a:t>sending </a:t>
            </a:r>
            <a:r>
              <a:rPr lang="en-US" dirty="0">
                <a:ea typeface="ＭＳ Ｐゴシック" charset="0"/>
                <a:cs typeface="+mn-cs"/>
              </a:rPr>
              <a:t>adapter encapsulates IP datagram (or other network layer protocol packet) in 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Ethernet frame</a:t>
            </a:r>
          </a:p>
          <a:p>
            <a:pPr>
              <a:buFont typeface="Wingdings" charset="0"/>
              <a:buChar char="v"/>
              <a:defRPr/>
            </a:pPr>
            <a:endParaRPr lang="en-US" sz="2400" b="1" dirty="0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 sz="2400" b="1" dirty="0">
              <a:ea typeface="ＭＳ Ｐゴシック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endParaRPr lang="en-US" sz="2400" dirty="0">
              <a:solidFill>
                <a:srgbClr val="FF0000"/>
              </a:solidFill>
              <a:ea typeface="ＭＳ Ｐゴシック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i="1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preamble</a:t>
            </a:r>
            <a:r>
              <a:rPr lang="en-US" i="1" dirty="0">
                <a:solidFill>
                  <a:srgbClr val="CC0000"/>
                </a:solidFill>
                <a:ea typeface="ＭＳ Ｐゴシック" charset="0"/>
                <a:cs typeface="+mn-cs"/>
              </a:rPr>
              <a:t>: </a:t>
            </a:r>
          </a:p>
          <a:p>
            <a:pPr>
              <a:buFont typeface="Wingdings" charset="0"/>
              <a:buChar char="v"/>
              <a:defRPr/>
            </a:pPr>
            <a:r>
              <a:rPr lang="en-US" dirty="0">
                <a:ea typeface="ＭＳ Ｐゴシック" charset="0"/>
                <a:cs typeface="+mn-cs"/>
              </a:rPr>
              <a:t>7 bytes with pattern 10101010 followed by one byte with pattern 10101011</a:t>
            </a:r>
          </a:p>
          <a:p>
            <a:pPr>
              <a:buFont typeface="Wingdings" charset="0"/>
              <a:buChar char="v"/>
              <a:defRPr/>
            </a:pPr>
            <a:r>
              <a:rPr lang="en-US" dirty="0">
                <a:ea typeface="ＭＳ Ｐゴシック" charset="0"/>
                <a:cs typeface="+mn-cs"/>
              </a:rPr>
              <a:t> used to synchronize receiver, sender clock rates</a:t>
            </a:r>
          </a:p>
        </p:txBody>
      </p:sp>
      <p:pic>
        <p:nvPicPr>
          <p:cNvPr id="150533" name="Picture 19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0250" y="881063"/>
            <a:ext cx="59420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0534" name="Group 51"/>
          <p:cNvGrpSpPr>
            <a:grpSpLocks/>
          </p:cNvGrpSpPr>
          <p:nvPr/>
        </p:nvGrpSpPr>
        <p:grpSpPr bwMode="auto">
          <a:xfrm>
            <a:off x="1516063" y="2373313"/>
            <a:ext cx="6291262" cy="993775"/>
            <a:chOff x="940711" y="4902593"/>
            <a:chExt cx="6291001" cy="992895"/>
          </a:xfrm>
        </p:grpSpPr>
        <p:sp>
          <p:nvSpPr>
            <p:cNvPr id="150535" name="Line 10"/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536" name="Rectangle 1"/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cxnSp>
          <p:nvCxnSpPr>
            <p:cNvPr id="16" name="Straight Connector 3"/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32"/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33"/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34"/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35"/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0542" name="TextBox 5"/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address</a:t>
              </a:r>
            </a:p>
          </p:txBody>
        </p:sp>
        <p:sp>
          <p:nvSpPr>
            <p:cNvPr id="150543" name="TextBox 37"/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address</a:t>
              </a:r>
            </a:p>
          </p:txBody>
        </p:sp>
        <p:sp>
          <p:nvSpPr>
            <p:cNvPr id="150544" name="TextBox 38"/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6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data (payload)</a:t>
              </a:r>
            </a:p>
          </p:txBody>
        </p:sp>
        <p:sp>
          <p:nvSpPr>
            <p:cNvPr id="150545" name="TextBox 39"/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6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CRC</a:t>
              </a:r>
            </a:p>
          </p:txBody>
        </p:sp>
        <p:sp>
          <p:nvSpPr>
            <p:cNvPr id="150546" name="TextBox 40"/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6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preamble</a:t>
              </a:r>
            </a:p>
          </p:txBody>
        </p:sp>
        <p:sp>
          <p:nvSpPr>
            <p:cNvPr id="150547" name="Text Box 9"/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  <a:latin typeface="Arial" pitchFamily="34" charset="0"/>
                </a:rPr>
                <a:t>type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3880" y="2451240"/>
              <a:ext cx="6039360" cy="237528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520" y="2441880"/>
                <a:ext cx="6058080" cy="2394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10"/>
    </mc:Choice>
    <mc:Fallback>
      <p:transition spd="slow" advTm="90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552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F9C9D06E-04D1-467D-AF98-C407F0D5CF2F}" type="slidenum">
              <a:rPr lang="en-US"/>
              <a:pPr/>
              <a:t>6</a:t>
            </a:fld>
            <a:endParaRPr lang="en-US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Ethernet frame structure (more)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314450"/>
            <a:ext cx="8272463" cy="3789363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  <a:cs typeface="+mn-cs"/>
              </a:rPr>
              <a:t>addresses: </a:t>
            </a:r>
            <a:r>
              <a:rPr lang="en-US" dirty="0">
                <a:ea typeface="ＭＳ Ｐゴシック" charset="0"/>
                <a:cs typeface="+mn-cs"/>
              </a:rPr>
              <a:t>6 </a:t>
            </a:r>
            <a:r>
              <a:rPr lang="en-US" dirty="0" smtClean="0">
                <a:ea typeface="ＭＳ Ｐゴシック" charset="0"/>
                <a:cs typeface="+mn-cs"/>
              </a:rPr>
              <a:t>byte source, destination MAC addresses</a:t>
            </a:r>
            <a:endParaRPr lang="en-US" dirty="0">
              <a:ea typeface="ＭＳ Ｐゴシック" charset="0"/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if adapter receives frame with matching destination address, or with broadcast address (e.g. ARP packet), it passes data in frame to network layer protocol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otherwise, adapter discards frame</a:t>
            </a:r>
          </a:p>
          <a:p>
            <a:pPr>
              <a:buFont typeface="Wingdings" charset="0"/>
              <a:buChar char="v"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  <a:cs typeface="+mn-cs"/>
              </a:rPr>
              <a:t>type: </a:t>
            </a:r>
            <a:r>
              <a:rPr lang="en-US" dirty="0">
                <a:ea typeface="ＭＳ Ｐゴシック" charset="0"/>
                <a:cs typeface="+mn-cs"/>
              </a:rPr>
              <a:t>indicates higher layer protocol (mostly IP but others possible, e.g., Novell IPX, AppleTalk)</a:t>
            </a:r>
          </a:p>
          <a:p>
            <a:pPr>
              <a:buFont typeface="Wingdings" charset="0"/>
              <a:buChar char="v"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  <a:cs typeface="+mn-cs"/>
              </a:rPr>
              <a:t>CRC: </a:t>
            </a:r>
            <a:r>
              <a:rPr lang="en-US" dirty="0" smtClean="0">
                <a:ea typeface="ＭＳ Ｐゴシック" charset="0"/>
                <a:cs typeface="+mn-cs"/>
              </a:rPr>
              <a:t>cyclic redundancy check </a:t>
            </a:r>
            <a:r>
              <a:rPr lang="en-US" dirty="0">
                <a:ea typeface="ＭＳ Ｐゴシック" charset="0"/>
                <a:cs typeface="+mn-cs"/>
              </a:rPr>
              <a:t>at </a:t>
            </a:r>
            <a:r>
              <a:rPr lang="en-US" dirty="0" smtClean="0">
                <a:ea typeface="ＭＳ Ｐゴシック" charset="0"/>
                <a:cs typeface="+mn-cs"/>
              </a:rPr>
              <a:t>receiver</a:t>
            </a:r>
            <a:endParaRPr lang="en-US" dirty="0">
              <a:ea typeface="ＭＳ Ｐゴシック" charset="0"/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error detected: frame </a:t>
            </a:r>
            <a:r>
              <a:rPr lang="en-US" dirty="0">
                <a:ea typeface="ＭＳ Ｐゴシック" charset="0"/>
              </a:rPr>
              <a:t>is </a:t>
            </a:r>
            <a:r>
              <a:rPr lang="en-US" dirty="0" smtClean="0">
                <a:ea typeface="ＭＳ Ｐゴシック" charset="0"/>
              </a:rPr>
              <a:t>dropped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152581" name="Picture 16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4200" y="1019175"/>
            <a:ext cx="73136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2582" name="Group 8"/>
          <p:cNvGrpSpPr>
            <a:grpSpLocks/>
          </p:cNvGrpSpPr>
          <p:nvPr/>
        </p:nvGrpSpPr>
        <p:grpSpPr bwMode="auto">
          <a:xfrm>
            <a:off x="1412875" y="5040313"/>
            <a:ext cx="6291263" cy="993775"/>
            <a:chOff x="940711" y="4902593"/>
            <a:chExt cx="6291001" cy="992895"/>
          </a:xfrm>
        </p:grpSpPr>
        <p:sp>
          <p:nvSpPr>
            <p:cNvPr id="152583" name="Line 10"/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84" name="Rectangle 1"/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cxnSp>
          <p:nvCxnSpPr>
            <p:cNvPr id="12" name="Straight Connector 3"/>
            <p:cNvCxnSpPr>
              <a:cxnSpLocks noChangeShapeType="1"/>
            </p:cNvCxnSpPr>
            <p:nvPr/>
          </p:nvCxnSpPr>
          <p:spPr bwMode="auto">
            <a:xfrm>
              <a:off x="1970956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32"/>
            <p:cNvCxnSpPr>
              <a:cxnSpLocks noChangeShapeType="1"/>
            </p:cNvCxnSpPr>
            <p:nvPr/>
          </p:nvCxnSpPr>
          <p:spPr bwMode="auto">
            <a:xfrm>
              <a:off x="2701176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33"/>
            <p:cNvCxnSpPr>
              <a:cxnSpLocks noChangeShapeType="1"/>
            </p:cNvCxnSpPr>
            <p:nvPr/>
          </p:nvCxnSpPr>
          <p:spPr bwMode="auto">
            <a:xfrm>
              <a:off x="3429807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34"/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35"/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2590" name="TextBox 5"/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address</a:t>
              </a:r>
            </a:p>
          </p:txBody>
        </p:sp>
        <p:sp>
          <p:nvSpPr>
            <p:cNvPr id="152591" name="TextBox 37"/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address</a:t>
              </a:r>
            </a:p>
          </p:txBody>
        </p:sp>
        <p:sp>
          <p:nvSpPr>
            <p:cNvPr id="152592" name="TextBox 38"/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6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data (payload)</a:t>
              </a:r>
            </a:p>
          </p:txBody>
        </p:sp>
        <p:sp>
          <p:nvSpPr>
            <p:cNvPr id="152593" name="TextBox 39"/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6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CRC</a:t>
              </a:r>
            </a:p>
          </p:txBody>
        </p:sp>
        <p:sp>
          <p:nvSpPr>
            <p:cNvPr id="152594" name="TextBox 40"/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6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preamble</a:t>
              </a:r>
            </a:p>
          </p:txBody>
        </p:sp>
        <p:sp>
          <p:nvSpPr>
            <p:cNvPr id="152595" name="Text Box 9"/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  <a:latin typeface="Arial" pitchFamily="34" charset="0"/>
                </a:rPr>
                <a:t>type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4880" y="1968480"/>
              <a:ext cx="6026400" cy="33786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520" y="1959120"/>
                <a:ext cx="6045120" cy="3397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111"/>
    </mc:Choice>
    <mc:Fallback>
      <p:transition spd="slow" advTm="306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563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732B11B4-3555-44C3-A7DE-912A80766168}" type="slidenum">
              <a:rPr lang="en-US"/>
              <a:pPr/>
              <a:t>7</a:t>
            </a:fld>
            <a:endParaRPr lang="en-US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47063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Ethernet: unreliable, connectionless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61350" cy="4648200"/>
          </a:xfrm>
        </p:spPr>
        <p:txBody>
          <a:bodyPr/>
          <a:lstStyle/>
          <a:p>
            <a:r>
              <a:rPr lang="en-US" i="1" smtClean="0">
                <a:solidFill>
                  <a:srgbClr val="CC0000"/>
                </a:solidFill>
              </a:rPr>
              <a:t>connectionless: </a:t>
            </a:r>
            <a:r>
              <a:rPr lang="en-US" smtClean="0"/>
              <a:t>no handshaking between sending and receiving NICs </a:t>
            </a:r>
          </a:p>
          <a:p>
            <a:r>
              <a:rPr lang="en-US" i="1" smtClean="0">
                <a:solidFill>
                  <a:srgbClr val="CC0000"/>
                </a:solidFill>
              </a:rPr>
              <a:t>unreliable: </a:t>
            </a:r>
            <a:r>
              <a:rPr lang="en-US" smtClean="0"/>
              <a:t>receiving NIC doesnt send acks or nacks to sending NIC</a:t>
            </a:r>
          </a:p>
          <a:p>
            <a:pPr lvl="1"/>
            <a:r>
              <a:rPr lang="en-US" sz="2800" smtClean="0"/>
              <a:t>data in dropped frames recovered only if initial sender uses higher layer rdt (e.g., TCP), otherwise dropped data lost</a:t>
            </a:r>
          </a:p>
          <a:p>
            <a:r>
              <a:rPr lang="en-US" smtClean="0"/>
              <a:t>Ethernet</a:t>
            </a:r>
            <a:r>
              <a:rPr lang="ja-JP" altLang="en-US" smtClean="0"/>
              <a:t>’</a:t>
            </a:r>
            <a:r>
              <a:rPr lang="en-US" altLang="ja-JP" smtClean="0"/>
              <a:t>s MAC protocol: unslotted </a:t>
            </a:r>
            <a:r>
              <a:rPr lang="en-US" altLang="ja-JP" i="1" smtClean="0">
                <a:solidFill>
                  <a:srgbClr val="CC0000"/>
                </a:solidFill>
              </a:rPr>
              <a:t>CSMA/CD wth binary backoff</a:t>
            </a:r>
            <a:endParaRPr lang="en-US" i="1" smtClean="0">
              <a:solidFill>
                <a:srgbClr val="CC0000"/>
              </a:solidFill>
            </a:endParaRPr>
          </a:p>
        </p:txBody>
      </p:sp>
      <p:pic>
        <p:nvPicPr>
          <p:cNvPr id="154629" name="Picture 16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8" y="1019175"/>
            <a:ext cx="7313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91040" y="3987720"/>
              <a:ext cx="444960" cy="3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1680" y="3978360"/>
                <a:ext cx="4636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42"/>
    </mc:Choice>
    <mc:Fallback>
      <p:transition spd="slow" advTm="177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593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B51308B0-1543-4FA8-9DBD-8558806C76B2}" type="slidenum">
              <a:rPr lang="en-US"/>
              <a:pPr/>
              <a:t>8</a:t>
            </a:fld>
            <a:endParaRPr lang="en-US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8715375" cy="1143000"/>
          </a:xfrm>
        </p:spPr>
        <p:txBody>
          <a:bodyPr/>
          <a:lstStyle/>
          <a:p>
            <a:pPr>
              <a:defRPr/>
            </a:pPr>
            <a:r>
              <a:rPr lang="en-US" sz="3200">
                <a:ea typeface="ＭＳ Ｐゴシック" charset="0"/>
                <a:cs typeface="+mj-cs"/>
              </a:rPr>
              <a:t>802.3 Ethernet standards: link &amp; physical layers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3713" y="1292225"/>
            <a:ext cx="7772400" cy="2100263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many</a:t>
            </a: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>
                <a:ea typeface="ＭＳ Ｐゴシック" charset="0"/>
                <a:cs typeface="+mn-cs"/>
              </a:rPr>
              <a:t>different Ethernet standards</a:t>
            </a:r>
          </a:p>
          <a:p>
            <a:pPr lvl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common MAC protocol and frame format</a:t>
            </a:r>
          </a:p>
          <a:p>
            <a:pPr lvl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different speeds: 2 Mbps, 10 Mbps, 100 Mbps, 1Gbps, 10G bps</a:t>
            </a:r>
          </a:p>
          <a:p>
            <a:pPr lvl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different physical layer media: fiber, cable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endParaRPr lang="en-US" sz="3200">
              <a:ea typeface="ＭＳ Ｐゴシック" charset="0"/>
              <a:cs typeface="+mn-cs"/>
            </a:endParaRPr>
          </a:p>
        </p:txBody>
      </p:sp>
      <p:sp>
        <p:nvSpPr>
          <p:cNvPr id="156677" name="Freeform 39"/>
          <p:cNvSpPr>
            <a:spLocks/>
          </p:cNvSpPr>
          <p:nvPr/>
        </p:nvSpPr>
        <p:spPr bwMode="auto">
          <a:xfrm>
            <a:off x="2873375" y="4075113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56678" name="Group 40"/>
          <p:cNvGrpSpPr>
            <a:grpSpLocks/>
          </p:cNvGrpSpPr>
          <p:nvPr/>
        </p:nvGrpSpPr>
        <p:grpSpPr bwMode="auto">
          <a:xfrm>
            <a:off x="1577975" y="4189413"/>
            <a:ext cx="1300163" cy="1465262"/>
            <a:chOff x="921" y="785"/>
            <a:chExt cx="819" cy="923"/>
          </a:xfrm>
        </p:grpSpPr>
        <p:sp>
          <p:nvSpPr>
            <p:cNvPr id="59419" name="Rectangle 41"/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9420" name="Text Box 42"/>
            <p:cNvSpPr txBox="1">
              <a:spLocks noChangeArrowheads="1"/>
            </p:cNvSpPr>
            <p:nvPr/>
          </p:nvSpPr>
          <p:spPr bwMode="auto">
            <a:xfrm>
              <a:off x="922" y="785"/>
              <a:ext cx="804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i="0" smtClean="0">
                  <a:latin typeface="Arial" charset="0"/>
                </a:rPr>
                <a:t>application</a:t>
              </a:r>
            </a:p>
            <a:p>
              <a:pPr algn="ctr" eaLnBrk="1" hangingPunct="1">
                <a:defRPr/>
              </a:pPr>
              <a:r>
                <a:rPr lang="en-US" i="0" smtClean="0">
                  <a:latin typeface="Arial" charset="0"/>
                </a:rPr>
                <a:t>transport</a:t>
              </a:r>
            </a:p>
            <a:p>
              <a:pPr algn="ctr" eaLnBrk="1" hangingPunct="1">
                <a:defRPr/>
              </a:pPr>
              <a:r>
                <a:rPr lang="en-US" i="0" smtClean="0">
                  <a:latin typeface="Arial" charset="0"/>
                </a:rPr>
                <a:t>network</a:t>
              </a:r>
            </a:p>
            <a:p>
              <a:pPr algn="ctr" eaLnBrk="1" hangingPunct="1">
                <a:defRPr/>
              </a:pPr>
              <a:r>
                <a:rPr lang="en-US" i="0" smtClean="0">
                  <a:latin typeface="Arial" charset="0"/>
                </a:rPr>
                <a:t>link</a:t>
              </a:r>
            </a:p>
            <a:p>
              <a:pPr algn="ctr" eaLnBrk="1" hangingPunct="1">
                <a:defRPr/>
              </a:pPr>
              <a:r>
                <a:rPr lang="en-US" i="0" smtClean="0">
                  <a:latin typeface="Arial" charset="0"/>
                </a:rPr>
                <a:t>physical</a:t>
              </a:r>
            </a:p>
          </p:txBody>
        </p:sp>
        <p:sp>
          <p:nvSpPr>
            <p:cNvPr id="59421" name="Line 43"/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9422" name="Line 44"/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9423" name="Line 45"/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9424" name="Line 46"/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9425" name="Line 47"/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9426" name="Line 48"/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59400" name="Rectangle 49"/>
          <p:cNvSpPr>
            <a:spLocks noChangeArrowheads="1"/>
          </p:cNvSpPr>
          <p:nvPr/>
        </p:nvSpPr>
        <p:spPr bwMode="auto">
          <a:xfrm>
            <a:off x="4230688" y="4038600"/>
            <a:ext cx="4195762" cy="1568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01" name="Line 50"/>
          <p:cNvSpPr>
            <a:spLocks noChangeShapeType="1"/>
          </p:cNvSpPr>
          <p:nvPr/>
        </p:nvSpPr>
        <p:spPr bwMode="auto">
          <a:xfrm flipV="1">
            <a:off x="4244975" y="4703763"/>
            <a:ext cx="417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9402" name="Text Box 51"/>
          <p:cNvSpPr txBox="1">
            <a:spLocks noChangeArrowheads="1"/>
          </p:cNvSpPr>
          <p:nvPr/>
        </p:nvSpPr>
        <p:spPr bwMode="auto">
          <a:xfrm>
            <a:off x="5413375" y="4079875"/>
            <a:ext cx="17351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600" i="0" smtClean="0">
                <a:latin typeface="Arial" charset="0"/>
              </a:rPr>
              <a:t>MAC protocol</a:t>
            </a:r>
          </a:p>
          <a:p>
            <a:pPr algn="ctr" eaLnBrk="1" hangingPunct="1">
              <a:defRPr/>
            </a:pPr>
            <a:r>
              <a:rPr lang="en-US" sz="1600" i="0" smtClean="0">
                <a:latin typeface="Arial" charset="0"/>
              </a:rPr>
              <a:t>and frame format</a:t>
            </a:r>
          </a:p>
        </p:txBody>
      </p:sp>
      <p:sp>
        <p:nvSpPr>
          <p:cNvPr id="59403" name="Text Box 52"/>
          <p:cNvSpPr txBox="1">
            <a:spLocks noChangeArrowheads="1"/>
          </p:cNvSpPr>
          <p:nvPr/>
        </p:nvSpPr>
        <p:spPr bwMode="auto">
          <a:xfrm>
            <a:off x="4398963" y="4794250"/>
            <a:ext cx="125095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smtClean="0">
                <a:latin typeface="Arial" charset="0"/>
              </a:rPr>
              <a:t>100BASE-TX</a:t>
            </a:r>
          </a:p>
        </p:txBody>
      </p:sp>
      <p:sp>
        <p:nvSpPr>
          <p:cNvPr id="59404" name="Text Box 53"/>
          <p:cNvSpPr txBox="1">
            <a:spLocks noChangeArrowheads="1"/>
          </p:cNvSpPr>
          <p:nvPr/>
        </p:nvSpPr>
        <p:spPr bwMode="auto">
          <a:xfrm>
            <a:off x="4410075" y="5154613"/>
            <a:ext cx="123031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smtClean="0">
                <a:latin typeface="Arial" charset="0"/>
              </a:rPr>
              <a:t>100BASE-T4</a:t>
            </a:r>
          </a:p>
        </p:txBody>
      </p:sp>
      <p:sp>
        <p:nvSpPr>
          <p:cNvPr id="59405" name="Text Box 54"/>
          <p:cNvSpPr txBox="1">
            <a:spLocks noChangeArrowheads="1"/>
          </p:cNvSpPr>
          <p:nvPr/>
        </p:nvSpPr>
        <p:spPr bwMode="auto">
          <a:xfrm>
            <a:off x="7081838" y="4789488"/>
            <a:ext cx="125095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smtClean="0">
                <a:latin typeface="Arial" charset="0"/>
              </a:rPr>
              <a:t>100BASE-FX</a:t>
            </a:r>
          </a:p>
        </p:txBody>
      </p:sp>
      <p:sp>
        <p:nvSpPr>
          <p:cNvPr id="156685" name="Freeform 55"/>
          <p:cNvSpPr>
            <a:spLocks/>
          </p:cNvSpPr>
          <p:nvPr/>
        </p:nvSpPr>
        <p:spPr bwMode="auto">
          <a:xfrm>
            <a:off x="2887663" y="4684713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07" name="Text Box 56"/>
          <p:cNvSpPr txBox="1">
            <a:spLocks noChangeArrowheads="1"/>
          </p:cNvSpPr>
          <p:nvPr/>
        </p:nvSpPr>
        <p:spPr bwMode="auto">
          <a:xfrm>
            <a:off x="5741988" y="4787900"/>
            <a:ext cx="1230312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smtClean="0">
                <a:latin typeface="Arial" charset="0"/>
              </a:rPr>
              <a:t>100BASE-T2</a:t>
            </a:r>
          </a:p>
        </p:txBody>
      </p:sp>
      <p:sp>
        <p:nvSpPr>
          <p:cNvPr id="59408" name="Text Box 57"/>
          <p:cNvSpPr txBox="1">
            <a:spLocks noChangeArrowheads="1"/>
          </p:cNvSpPr>
          <p:nvPr/>
        </p:nvSpPr>
        <p:spPr bwMode="auto">
          <a:xfrm>
            <a:off x="5724525" y="5148263"/>
            <a:ext cx="126206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smtClean="0">
                <a:latin typeface="Arial" charset="0"/>
              </a:rPr>
              <a:t>100BASE-SX</a:t>
            </a:r>
          </a:p>
        </p:txBody>
      </p:sp>
      <p:sp>
        <p:nvSpPr>
          <p:cNvPr id="59409" name="Text Box 58"/>
          <p:cNvSpPr txBox="1">
            <a:spLocks noChangeArrowheads="1"/>
          </p:cNvSpPr>
          <p:nvPr/>
        </p:nvSpPr>
        <p:spPr bwMode="auto">
          <a:xfrm>
            <a:off x="7088188" y="5143500"/>
            <a:ext cx="1262062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smtClean="0">
                <a:latin typeface="Arial" charset="0"/>
              </a:rPr>
              <a:t>100BASE-BX</a:t>
            </a:r>
          </a:p>
        </p:txBody>
      </p:sp>
      <p:grpSp>
        <p:nvGrpSpPr>
          <p:cNvPr id="412739" name="Group 67"/>
          <p:cNvGrpSpPr>
            <a:grpSpLocks/>
          </p:cNvGrpSpPr>
          <p:nvPr/>
        </p:nvGrpSpPr>
        <p:grpSpPr bwMode="auto">
          <a:xfrm>
            <a:off x="5681663" y="4743450"/>
            <a:ext cx="2768600" cy="1565275"/>
            <a:chOff x="3579" y="2988"/>
            <a:chExt cx="1744" cy="986"/>
          </a:xfrm>
        </p:grpSpPr>
        <p:sp>
          <p:nvSpPr>
            <p:cNvPr id="156695" name="Freeform 59"/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417" name="Line 60"/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9418" name="Text Box 61"/>
            <p:cNvSpPr txBox="1">
              <a:spLocks noChangeArrowheads="1"/>
            </p:cNvSpPr>
            <p:nvPr/>
          </p:nvSpPr>
          <p:spPr bwMode="auto">
            <a:xfrm>
              <a:off x="4003" y="3741"/>
              <a:ext cx="13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CC0000"/>
                  </a:solidFill>
                  <a:latin typeface="Arial" charset="0"/>
                  <a:cs typeface="Arial" charset="0"/>
                </a:rPr>
                <a:t>fiber physical layer</a:t>
              </a:r>
            </a:p>
          </p:txBody>
        </p:sp>
      </p:grpSp>
      <p:grpSp>
        <p:nvGrpSpPr>
          <p:cNvPr id="412738" name="Group 66"/>
          <p:cNvGrpSpPr>
            <a:grpSpLocks/>
          </p:cNvGrpSpPr>
          <p:nvPr/>
        </p:nvGrpSpPr>
        <p:grpSpPr bwMode="auto">
          <a:xfrm>
            <a:off x="3689350" y="4733925"/>
            <a:ext cx="3303588" cy="1874838"/>
            <a:chOff x="2324" y="2982"/>
            <a:chExt cx="2081" cy="1181"/>
          </a:xfrm>
        </p:grpSpPr>
        <p:sp>
          <p:nvSpPr>
            <p:cNvPr id="156692" name="Freeform 62"/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414" name="Line 63"/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9415" name="Text Box 65"/>
            <p:cNvSpPr txBox="1">
              <a:spLocks noChangeArrowheads="1"/>
            </p:cNvSpPr>
            <p:nvPr/>
          </p:nvSpPr>
          <p:spPr bwMode="auto">
            <a:xfrm>
              <a:off x="2324" y="3756"/>
              <a:ext cx="1328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smtClean="0">
                  <a:solidFill>
                    <a:srgbClr val="000099"/>
                  </a:solidFill>
                  <a:latin typeface="Arial" charset="0"/>
                  <a:cs typeface="Arial" charset="0"/>
                </a:rPr>
                <a:t>copper (twister</a:t>
              </a:r>
            </a:p>
            <a:p>
              <a:pPr>
                <a:defRPr/>
              </a:pPr>
              <a:r>
                <a:rPr lang="en-US" i="0" smtClean="0">
                  <a:solidFill>
                    <a:srgbClr val="000099"/>
                  </a:solidFill>
                  <a:latin typeface="Arial" charset="0"/>
                  <a:cs typeface="Arial" charset="0"/>
                </a:rPr>
                <a:t>pair) physical layer</a:t>
              </a:r>
            </a:p>
          </p:txBody>
        </p:sp>
      </p:grpSp>
      <p:pic>
        <p:nvPicPr>
          <p:cNvPr id="156691" name="Picture 15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4625" y="862013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86160" y="4819680"/>
              <a:ext cx="952920" cy="2988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6800" y="4810320"/>
                <a:ext cx="971640" cy="317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99"/>
    </mc:Choice>
    <mc:Fallback>
      <p:transition spd="slow" advTm="88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0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CBFA42A5-16F8-44F3-80B2-102C7B7DBAFC}" type="slidenum">
              <a:rPr lang="en-US"/>
              <a:pPr/>
              <a:t>9</a:t>
            </a:fld>
            <a:endParaRPr lang="en-US"/>
          </a:p>
        </p:txBody>
      </p:sp>
      <p:pic>
        <p:nvPicPr>
          <p:cNvPr id="158723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Link layer, </a:t>
            </a:r>
            <a:r>
              <a:rPr lang="en-US" sz="4000">
                <a:ea typeface="ＭＳ Ｐゴシック" charset="0"/>
                <a:cs typeface="+mj-cs"/>
              </a:rPr>
              <a:t>LAN</a:t>
            </a:r>
            <a:r>
              <a:rPr lang="en-US">
                <a:ea typeface="ＭＳ Ｐゴシック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5.1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5.2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5.3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5.4 </a:t>
            </a:r>
            <a:r>
              <a:rPr lang="en-US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LANs</a:t>
            </a:r>
            <a:endParaRPr lang="en-US" dirty="0">
              <a:solidFill>
                <a:srgbClr val="CC0000"/>
              </a:solidFill>
              <a:ea typeface="ＭＳ Ｐゴシック" charset="0"/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addressing, ARP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Ethernet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solidFill>
                  <a:srgbClr val="CC0000"/>
                </a:solidFill>
                <a:ea typeface="ＭＳ Ｐゴシック" charset="0"/>
              </a:rPr>
              <a:t>s</a:t>
            </a:r>
            <a:r>
              <a:rPr lang="en-US" dirty="0" smtClean="0">
                <a:solidFill>
                  <a:srgbClr val="CC0000"/>
                </a:solidFill>
                <a:ea typeface="ＭＳ Ｐゴシック" charset="0"/>
              </a:rPr>
              <a:t>witches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solidFill>
                  <a:srgbClr val="CC0000"/>
                </a:solidFill>
                <a:ea typeface="ＭＳ Ｐゴシック" charset="0"/>
              </a:rPr>
              <a:t>VLANS</a:t>
            </a:r>
            <a:endParaRPr lang="en-US" dirty="0">
              <a:solidFill>
                <a:srgbClr val="CC0000"/>
              </a:solidFill>
              <a:ea typeface="ＭＳ Ｐゴシック" charset="0"/>
            </a:endParaRP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5.5</a:t>
            </a:r>
            <a:r>
              <a:rPr lang="en-US" dirty="0" smtClean="0">
                <a:ea typeface="ＭＳ Ｐゴシック" charset="0"/>
                <a:cs typeface="+mn-cs"/>
              </a:rPr>
              <a:t> link </a:t>
            </a:r>
            <a:r>
              <a:rPr lang="en-US" dirty="0">
                <a:ea typeface="ＭＳ Ｐゴシック" charset="0"/>
                <a:cs typeface="+mn-cs"/>
              </a:rPr>
              <a:t>v</a:t>
            </a:r>
            <a:r>
              <a:rPr lang="en-US" dirty="0" smtClean="0">
                <a:ea typeface="ＭＳ Ｐゴシック" charset="0"/>
                <a:cs typeface="+mn-cs"/>
              </a:rPr>
              <a:t>irtualization</a:t>
            </a:r>
            <a:r>
              <a:rPr lang="en-US" dirty="0">
                <a:ea typeface="ＭＳ Ｐゴシック" charset="0"/>
                <a:cs typeface="+mn-cs"/>
              </a:rPr>
              <a:t>: </a:t>
            </a:r>
            <a:r>
              <a:rPr lang="en-US" dirty="0" smtClean="0">
                <a:ea typeface="ＭＳ Ｐゴシック" charset="0"/>
                <a:cs typeface="+mn-cs"/>
              </a:rPr>
              <a:t>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5.6</a:t>
            </a:r>
            <a:r>
              <a:rPr lang="en-US" dirty="0" smtClean="0">
                <a:ea typeface="ＭＳ Ｐゴシック" charset="0"/>
                <a:cs typeface="+mn-cs"/>
              </a:rPr>
              <a:t> data center networking</a:t>
            </a:r>
            <a:endParaRPr lang="en-US" dirty="0">
              <a:ea typeface="ＭＳ Ｐゴシック" charset="0"/>
              <a:cs typeface="+mn-cs"/>
            </a:endParaRP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5.7</a:t>
            </a:r>
            <a:r>
              <a:rPr lang="en-US" dirty="0" smtClean="0"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ea typeface="ＭＳ Ｐゴシック" charset="0"/>
              <a:cs typeface="+mn-cs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4"/>
    </mc:Choice>
    <mc:Fallback>
      <p:transition spd="slow" advTm="3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4|1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9.5|2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5|1|11.2|42.6|55.5|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44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32334</TotalTime>
  <Words>1302</Words>
  <Application>Microsoft Office PowerPoint</Application>
  <PresentationFormat>On-screen Show (4:3)</PresentationFormat>
  <Paragraphs>355</Paragraphs>
  <Slides>19</Slides>
  <Notes>18</Notes>
  <HiddenSlides>0</HiddenSlides>
  <MMClips>19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ＭＳ Ｐゴシック</vt:lpstr>
      <vt:lpstr>Arial</vt:lpstr>
      <vt:lpstr>Comic Sans MS</vt:lpstr>
      <vt:lpstr>Gill Sans MT</vt:lpstr>
      <vt:lpstr>Tahoma</vt:lpstr>
      <vt:lpstr>Times New Roman</vt:lpstr>
      <vt:lpstr>Wingdings</vt:lpstr>
      <vt:lpstr>Default Design</vt:lpstr>
      <vt:lpstr>PowerPoint Presentation</vt:lpstr>
      <vt:lpstr>Link layer, LANs: outline</vt:lpstr>
      <vt:lpstr>Ethernet</vt:lpstr>
      <vt:lpstr>Ethernet: physical topology</vt:lpstr>
      <vt:lpstr>Ethernet frame structure</vt:lpstr>
      <vt:lpstr>Ethernet frame structure (more)</vt:lpstr>
      <vt:lpstr>Ethernet: unreliable, connectionless</vt:lpstr>
      <vt:lpstr>802.3 Ethernet standards: link &amp; physical layers</vt:lpstr>
      <vt:lpstr>Link layer, LANs: outline</vt:lpstr>
      <vt:lpstr>Ethernet switch</vt:lpstr>
      <vt:lpstr>Switch: multiple simultaneous transmissions</vt:lpstr>
      <vt:lpstr>Switch forwarding table</vt:lpstr>
      <vt:lpstr>Switch: self-learning</vt:lpstr>
      <vt:lpstr>Switch: frame filtering/forwarding</vt:lpstr>
      <vt:lpstr>Self-learning, forwarding: example</vt:lpstr>
      <vt:lpstr>Interconnecting switches</vt:lpstr>
      <vt:lpstr>Self-learning multi-switch example</vt:lpstr>
      <vt:lpstr>Institutional network</vt:lpstr>
      <vt:lpstr>Switches vs. routers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>Jim Kurose and Keith Ross</dc:creator>
  <cp:lastModifiedBy>user</cp:lastModifiedBy>
  <cp:revision>333</cp:revision>
  <cp:lastPrinted>2011-11-07T02:22:15Z</cp:lastPrinted>
  <dcterms:created xsi:type="dcterms:W3CDTF">1999-10-08T19:08:27Z</dcterms:created>
  <dcterms:modified xsi:type="dcterms:W3CDTF">2020-04-02T16:13:36Z</dcterms:modified>
</cp:coreProperties>
</file>